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2282"/>
    <a:srgbClr val="BC9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/>
    <p:restoredTop sz="94872"/>
  </p:normalViewPr>
  <p:slideViewPr>
    <p:cSldViewPr snapToGrid="0">
      <p:cViewPr varScale="1">
        <p:scale>
          <a:sx n="170" d="100"/>
          <a:sy n="170" d="100"/>
        </p:scale>
        <p:origin x="1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D9519-8FD9-C94E-B677-AF53C5F16FE4}" type="datetimeFigureOut">
              <a:rPr lang="en-US" smtClean="0"/>
              <a:t>8/9/23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A4AFC-C70C-324C-8BCD-066291ECE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6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8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5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80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7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9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7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3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0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0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9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7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8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BD745-5F34-1F42-868D-6A7002C0E233}" type="datetimeFigureOut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2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E61699A1-BD34-CF8F-BDDE-17FC88038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11738"/>
            <a:ext cx="3708400" cy="208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6F031-7701-6052-165C-CBD2FC5CC6BD}"/>
              </a:ext>
            </a:extLst>
          </p:cNvPr>
          <p:cNvSpPr txBox="1"/>
          <p:nvPr/>
        </p:nvSpPr>
        <p:spPr>
          <a:xfrm>
            <a:off x="2867047" y="3281393"/>
            <a:ext cx="3409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CHUN’S </a:t>
            </a:r>
            <a:r>
              <a:rPr lang="en-US" sz="1800" b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br>
              <a:rPr lang="en-US" sz="18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</a:br>
            <a:r>
              <a:rPr lang="en-US" sz="18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 MARKETING KIT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A79F3-D430-1674-16C5-45778819C99D}"/>
              </a:ext>
            </a:extLst>
          </p:cNvPr>
          <p:cNvSpPr txBox="1"/>
          <p:nvPr/>
        </p:nvSpPr>
        <p:spPr>
          <a:xfrm>
            <a:off x="4107771" y="575091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Ver.2023.06</a:t>
            </a:r>
          </a:p>
        </p:txBody>
      </p:sp>
    </p:spTree>
    <p:extLst>
      <p:ext uri="{BB962C8B-B14F-4D97-AF65-F5344CB8AC3E}">
        <p14:creationId xmlns:p14="http://schemas.microsoft.com/office/powerpoint/2010/main" val="276188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-15298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® SOUP BOWL NOODLE BOWL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MARKETING KIT GUIDELINES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9265E6-B9F7-0322-A39B-5B8D15544C23}"/>
              </a:ext>
            </a:extLst>
          </p:cNvPr>
          <p:cNvSpPr txBox="1"/>
          <p:nvPr/>
        </p:nvSpPr>
        <p:spPr>
          <a:xfrm>
            <a:off x="628650" y="1353848"/>
            <a:ext cx="7125669" cy="824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the assets within this marketing kit to delight and inspire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shoppers along the path to purchase.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retailer channels: placements in communications and tactics pre-shop (digital and circular).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marketing kit assets to have a consistent look and feel at all touch points during the campaign.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8EFD7-BECE-9065-0720-951F37AA476D}"/>
              </a:ext>
            </a:extLst>
          </p:cNvPr>
          <p:cNvSpPr txBox="1"/>
          <p:nvPr/>
        </p:nvSpPr>
        <p:spPr>
          <a:xfrm>
            <a:off x="628650" y="2674728"/>
            <a:ext cx="6021200" cy="570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Assets will include editable files along with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pack-shot images.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assets for placement in-ad and can update with correct product mix, description and pricing.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3583A-3BFC-79BC-3123-1F5DBA28D180}"/>
              </a:ext>
            </a:extLst>
          </p:cNvPr>
          <p:cNvSpPr txBox="1"/>
          <p:nvPr/>
        </p:nvSpPr>
        <p:spPr>
          <a:xfrm>
            <a:off x="628650" y="3758632"/>
            <a:ext cx="7895110" cy="8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Assets will include editable files. Retailers can add their logo to the banner.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assets for placement on retail websites or ad exchange and can update the </a:t>
            </a:r>
            <a:r>
              <a:rPr lang="en-US" sz="1100" dirty="0" err="1">
                <a:latin typeface="Helvetica LT Std Cond" panose="020B0506020202030204" pitchFamily="34" charset="77"/>
                <a:cs typeface="DIN Pro Condensed" panose="020B0506020101010102" pitchFamily="34" charset="77"/>
              </a:rPr>
              <a:t>cta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based on click-through destination.  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Click-through: all banner ads should link to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product information on the retailer’s site or digital incentives (if available).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1CAB9-E708-8F64-7C3A-A618D747A110}"/>
              </a:ext>
            </a:extLst>
          </p:cNvPr>
          <p:cNvSpPr txBox="1"/>
          <p:nvPr/>
        </p:nvSpPr>
        <p:spPr>
          <a:xfrm>
            <a:off x="628650" y="5099594"/>
            <a:ext cx="7790915" cy="1081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Assets will include digital-ready images that can be used on retailer’s </a:t>
            </a:r>
            <a:r>
              <a:rPr lang="en-US" sz="1100" dirty="0" err="1">
                <a:latin typeface="Helvetica LT Std Cond" panose="020B0506020202030204" pitchFamily="34" charset="77"/>
                <a:cs typeface="DIN Pro Condensed" panose="020B0506020101010102" pitchFamily="34" charset="77"/>
              </a:rPr>
              <a:t>facebook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, twitter and </a:t>
            </a:r>
            <a:r>
              <a:rPr lang="en-US" sz="1100" dirty="0" err="1">
                <a:latin typeface="Helvetica LT Std Cond" panose="020B0506020202030204" pitchFamily="34" charset="77"/>
                <a:cs typeface="DIN Pro Condensed" panose="020B0506020101010102" pitchFamily="34" charset="77"/>
              </a:rPr>
              <a:t>instagram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channels.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Social post copy will be provided. Retailers can adjust copy to align with their social voice/tone and can highlight special offers or </a:t>
            </a:r>
            <a:b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</a:b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deals available on </a:t>
            </a:r>
            <a:r>
              <a:rPr lang="en-US" sz="1100" b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ANNIECHUN.COM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or the retailer’s site.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Click-through/link: social posts should link to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product information on retailer’s site or digital incentives (if available).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35A1E-0047-2BCE-1F75-52CB78F163A8}"/>
              </a:ext>
            </a:extLst>
          </p:cNvPr>
          <p:cNvSpPr txBox="1"/>
          <p:nvPr/>
        </p:nvSpPr>
        <p:spPr>
          <a:xfrm>
            <a:off x="628650" y="4793847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22282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SOCIAL MEDIA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45A838-CF26-4D51-4071-835EF40CC9ED}"/>
              </a:ext>
            </a:extLst>
          </p:cNvPr>
          <p:cNvSpPr txBox="1"/>
          <p:nvPr/>
        </p:nvSpPr>
        <p:spPr>
          <a:xfrm>
            <a:off x="628650" y="3452884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22282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DIGITAL BANNERS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65583-53C8-E027-C570-DDDFA2DE2A39}"/>
              </a:ext>
            </a:extLst>
          </p:cNvPr>
          <p:cNvSpPr txBox="1"/>
          <p:nvPr/>
        </p:nvSpPr>
        <p:spPr>
          <a:xfrm>
            <a:off x="628650" y="2368980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22282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CIRCULAR ASSETS</a:t>
            </a:r>
          </a:p>
        </p:txBody>
      </p:sp>
    </p:spTree>
    <p:extLst>
      <p:ext uri="{BB962C8B-B14F-4D97-AF65-F5344CB8AC3E}">
        <p14:creationId xmlns:p14="http://schemas.microsoft.com/office/powerpoint/2010/main" val="142035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and white package with text&#10;&#10;Description automatically generated">
            <a:extLst>
              <a:ext uri="{FF2B5EF4-FFF2-40B4-BE49-F238E27FC236}">
                <a16:creationId xmlns:a16="http://schemas.microsoft.com/office/drawing/2014/main" id="{F347D682-FDD2-080C-04FE-570F9CCFE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72" y="1567323"/>
            <a:ext cx="3175000" cy="3175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2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 ASSETS AVAILABLE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5063067" y="148851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DELIVERABLES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25342-D5A2-19D2-AD6E-DD580ACDBCEB}"/>
              </a:ext>
            </a:extLst>
          </p:cNvPr>
          <p:cNvSpPr txBox="1"/>
          <p:nvPr/>
        </p:nvSpPr>
        <p:spPr>
          <a:xfrm>
            <a:off x="5061952" y="1879035"/>
            <a:ext cx="1943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CIRCULAR AD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5061952" y="2150387"/>
            <a:ext cx="1063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3" W X 3" 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10" W X 3" 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2F3E5-8CF4-7565-F5B6-E50F68D98094}"/>
              </a:ext>
            </a:extLst>
          </p:cNvPr>
          <p:cNvSpPr txBox="1"/>
          <p:nvPr/>
        </p:nvSpPr>
        <p:spPr>
          <a:xfrm>
            <a:off x="5063067" y="2615533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DIGITAL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0F379C-C86C-46FE-BA49-579E18DC67B5}"/>
              </a:ext>
            </a:extLst>
          </p:cNvPr>
          <p:cNvSpPr txBox="1"/>
          <p:nvPr/>
        </p:nvSpPr>
        <p:spPr>
          <a:xfrm>
            <a:off x="5061952" y="3086631"/>
            <a:ext cx="9653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300 X 250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728 X 90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160 X 600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320 X 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1C40E-142E-DA07-639D-7AA50082C853}"/>
              </a:ext>
            </a:extLst>
          </p:cNvPr>
          <p:cNvSpPr txBox="1"/>
          <p:nvPr/>
        </p:nvSpPr>
        <p:spPr>
          <a:xfrm>
            <a:off x="5061952" y="2887441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Standard banners: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82B37-D4C9-A092-2892-68867153202F}"/>
              </a:ext>
            </a:extLst>
          </p:cNvPr>
          <p:cNvSpPr txBox="1"/>
          <p:nvPr/>
        </p:nvSpPr>
        <p:spPr>
          <a:xfrm>
            <a:off x="5061952" y="3902085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SOCIAL MEDIA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2058C-6053-D5FE-B729-D4EF58B8A49D}"/>
              </a:ext>
            </a:extLst>
          </p:cNvPr>
          <p:cNvSpPr txBox="1"/>
          <p:nvPr/>
        </p:nvSpPr>
        <p:spPr>
          <a:xfrm>
            <a:off x="5063755" y="4139308"/>
            <a:ext cx="2699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Facebook newsfeed ad: 1,200 x 628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Instagram: 1,080 x 1,080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Twitter: 800 x 320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+ Post copy options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71920EC-9DA4-6091-2CB8-892C7EAFC916}"/>
              </a:ext>
            </a:extLst>
          </p:cNvPr>
          <p:cNvSpPr/>
          <p:nvPr/>
        </p:nvSpPr>
        <p:spPr>
          <a:xfrm>
            <a:off x="2718646" y="5172025"/>
            <a:ext cx="3706707" cy="41762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LT Std Cond" panose="020B0506020202030204" pitchFamily="34" charset="77"/>
              </a:rPr>
              <a:t>DOWNLOAD ASSETS: </a:t>
            </a:r>
            <a:r>
              <a:rPr lang="en-US" sz="1600" b="1" dirty="0">
                <a:latin typeface="Helvetica LT Std Cond" panose="020B0506020202030204" pitchFamily="34" charset="77"/>
              </a:rPr>
              <a:t>CLICK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CAE7D2-6470-0937-0AC7-C77F0D63170C}"/>
              </a:ext>
            </a:extLst>
          </p:cNvPr>
          <p:cNvSpPr txBox="1"/>
          <p:nvPr/>
        </p:nvSpPr>
        <p:spPr>
          <a:xfrm>
            <a:off x="2970438" y="5695229"/>
            <a:ext cx="3203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HAVE QUESTIONS OR NEED ADDITIONAL SUPPORT?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93BABA-D428-D747-4CEA-DF7B22609810}"/>
              </a:ext>
            </a:extLst>
          </p:cNvPr>
          <p:cNvSpPr txBox="1"/>
          <p:nvPr/>
        </p:nvSpPr>
        <p:spPr>
          <a:xfrm>
            <a:off x="2645029" y="5908671"/>
            <a:ext cx="3853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Helvetica LT Std Cond" panose="020B0506020202030204" pitchFamily="34" charset="77"/>
              </a:rPr>
              <a:t>CONTACT: </a:t>
            </a:r>
            <a:r>
              <a:rPr lang="en-US" sz="1100" b="1" dirty="0">
                <a:latin typeface="Helvetica LT Std Cond" panose="020B0506020202030204" pitchFamily="34" charset="77"/>
              </a:rPr>
              <a:t>TAYLOR WITORT  </a:t>
            </a:r>
            <a:r>
              <a:rPr lang="en-US" sz="1100" dirty="0">
                <a:latin typeface="Helvetica LT Std Cond" panose="020B0506020202030204" pitchFamily="34" charset="77"/>
              </a:rPr>
              <a:t>TAYLOR.WITORT@SCHWANS.COM</a:t>
            </a:r>
          </a:p>
        </p:txBody>
      </p:sp>
    </p:spTree>
    <p:extLst>
      <p:ext uri="{BB962C8B-B14F-4D97-AF65-F5344CB8AC3E}">
        <p14:creationId xmlns:p14="http://schemas.microsoft.com/office/powerpoint/2010/main" val="117612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houseplant, flowerpot, plant&#10;&#10;Description automatically generated">
            <a:extLst>
              <a:ext uri="{FF2B5EF4-FFF2-40B4-BE49-F238E27FC236}">
                <a16:creationId xmlns:a16="http://schemas.microsoft.com/office/drawing/2014/main" id="{4A37066F-B41A-5D2C-4923-3DBEFB20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76" y="3964414"/>
            <a:ext cx="7086600" cy="2091128"/>
          </a:xfrm>
          <a:prstGeom prst="rect">
            <a:avLst/>
          </a:prstGeom>
        </p:spPr>
      </p:pic>
      <p:pic>
        <p:nvPicPr>
          <p:cNvPr id="11" name="Picture 10" descr="A picture containing text, flyer, poster, food&#10;&#10;Description automatically generated">
            <a:extLst>
              <a:ext uri="{FF2B5EF4-FFF2-40B4-BE49-F238E27FC236}">
                <a16:creationId xmlns:a16="http://schemas.microsoft.com/office/drawing/2014/main" id="{B611B030-1CD1-CB7B-BF99-B56DFA2A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76" y="1469474"/>
            <a:ext cx="2130552" cy="21305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CIRCULAR AD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4154496" y="149869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DELIVERABLES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25342-D5A2-19D2-AD6E-DD580ACDBCEB}"/>
              </a:ext>
            </a:extLst>
          </p:cNvPr>
          <p:cNvSpPr txBox="1"/>
          <p:nvPr/>
        </p:nvSpPr>
        <p:spPr>
          <a:xfrm>
            <a:off x="4154496" y="1889213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CIRCULAR 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4154496" y="2160565"/>
            <a:ext cx="1063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3" W X 3" 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10" W X 3" 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1C40E-142E-DA07-639D-7AA50082C853}"/>
              </a:ext>
            </a:extLst>
          </p:cNvPr>
          <p:cNvSpPr txBox="1"/>
          <p:nvPr/>
        </p:nvSpPr>
        <p:spPr>
          <a:xfrm>
            <a:off x="4154496" y="2549618"/>
            <a:ext cx="39581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PLEASE NOTE: PACKAGED PHOTOSHOP FILES INCLUDE ALT SKU HERO IMAGES.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E96E2-B276-4428-CA4C-CC05045596C5}"/>
              </a:ext>
            </a:extLst>
          </p:cNvPr>
          <p:cNvSpPr txBox="1"/>
          <p:nvPr/>
        </p:nvSpPr>
        <p:spPr>
          <a:xfrm>
            <a:off x="4154496" y="2892998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HEADLINE: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5DEF-17A3-12D8-CF0B-54AA8C1C4CA8}"/>
              </a:ext>
            </a:extLst>
          </p:cNvPr>
          <p:cNvSpPr txBox="1"/>
          <p:nvPr/>
        </p:nvSpPr>
        <p:spPr>
          <a:xfrm>
            <a:off x="4154496" y="3283518"/>
            <a:ext cx="2242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RIDE THE WAVE OF FLAVOR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51A590-A2DC-6D24-010E-41D700379E46}"/>
              </a:ext>
            </a:extLst>
          </p:cNvPr>
          <p:cNvSpPr txBox="1"/>
          <p:nvPr/>
        </p:nvSpPr>
        <p:spPr>
          <a:xfrm>
            <a:off x="891205" y="6116830"/>
            <a:ext cx="7489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10" W x 3" 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B76F53-5063-CDF3-E95C-977D2172DACD}"/>
              </a:ext>
            </a:extLst>
          </p:cNvPr>
          <p:cNvSpPr txBox="1"/>
          <p:nvPr/>
        </p:nvSpPr>
        <p:spPr>
          <a:xfrm>
            <a:off x="942501" y="3625161"/>
            <a:ext cx="691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3" W x 3" H</a:t>
            </a:r>
          </a:p>
        </p:txBody>
      </p:sp>
    </p:spTree>
    <p:extLst>
      <p:ext uri="{BB962C8B-B14F-4D97-AF65-F5344CB8AC3E}">
        <p14:creationId xmlns:p14="http://schemas.microsoft.com/office/powerpoint/2010/main" val="268715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urpl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B716692-0D79-0880-5A4A-523188AA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81" y="5436674"/>
            <a:ext cx="4983480" cy="616090"/>
          </a:xfrm>
          <a:prstGeom prst="rect">
            <a:avLst/>
          </a:prstGeom>
        </p:spPr>
      </p:pic>
      <p:pic>
        <p:nvPicPr>
          <p:cNvPr id="12" name="Picture 11" descr="A purpl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3CF4A13-37F0-3ADB-AF42-F13B29666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81" y="2434756"/>
            <a:ext cx="2423160" cy="403860"/>
          </a:xfrm>
          <a:prstGeom prst="rect">
            <a:avLst/>
          </a:prstGeom>
        </p:spPr>
      </p:pic>
      <p:pic>
        <p:nvPicPr>
          <p:cNvPr id="20" name="Picture 19" descr="A picture containing text, book, vegetable, food&#10;&#10;Description automatically generated">
            <a:extLst>
              <a:ext uri="{FF2B5EF4-FFF2-40B4-BE49-F238E27FC236}">
                <a16:creationId xmlns:a16="http://schemas.microsoft.com/office/drawing/2014/main" id="{0BFE7766-38B7-6AAA-3AFB-C938B4F06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46" y="1457906"/>
            <a:ext cx="1225296" cy="4594860"/>
          </a:xfrm>
          <a:prstGeom prst="rect">
            <a:avLst/>
          </a:prstGeom>
        </p:spPr>
      </p:pic>
      <p:pic>
        <p:nvPicPr>
          <p:cNvPr id="28" name="Picture 2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E8879BA-73FF-8A51-4633-EA65F939E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881" y="3132880"/>
            <a:ext cx="2423160" cy="2019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DIGITAL BANNERS_A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4960505" y="1978615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STANDARD BANNERS: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4960505" y="2309939"/>
            <a:ext cx="1306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300 x 250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728 x 90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160 x 600 pixels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320 x 50 pixels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1C40E-142E-DA07-639D-7AA50082C853}"/>
              </a:ext>
            </a:extLst>
          </p:cNvPr>
          <p:cNvSpPr txBox="1"/>
          <p:nvPr/>
        </p:nvSpPr>
        <p:spPr>
          <a:xfrm>
            <a:off x="4960505" y="3480481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PLEASE NOTE: LAYERED PHOTOSHOP FILES FOR EACH SIZE CONTAIN CTAS </a:t>
            </a:r>
            <a:br>
              <a:rPr lang="en-US" sz="900" dirty="0">
                <a:latin typeface="Helvetica LT Std Cond" panose="020B0506020202030204" pitchFamily="34" charset="77"/>
              </a:rPr>
            </a:br>
            <a:r>
              <a:rPr lang="en-US" sz="900" dirty="0">
                <a:latin typeface="Helvetica LT Std Cond" panose="020B0506020202030204" pitchFamily="34" charset="77"/>
              </a:rPr>
              <a:t>(SHOP NOW, SAVE NOW AND LEARN MORE) THAT CAN BE SWAPPED OUT.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E96E2-B276-4428-CA4C-CC05045596C5}"/>
              </a:ext>
            </a:extLst>
          </p:cNvPr>
          <p:cNvSpPr txBox="1"/>
          <p:nvPr/>
        </p:nvSpPr>
        <p:spPr>
          <a:xfrm>
            <a:off x="4960505" y="3149157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CTAS: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5DEF-17A3-12D8-CF0B-54AA8C1C4CA8}"/>
              </a:ext>
            </a:extLst>
          </p:cNvPr>
          <p:cNvSpPr txBox="1"/>
          <p:nvPr/>
        </p:nvSpPr>
        <p:spPr>
          <a:xfrm>
            <a:off x="4960505" y="4312468"/>
            <a:ext cx="2242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RIDE THE WAVE OF FLAVOR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B8088-9C7B-79C3-BAB9-15A41F5802C3}"/>
              </a:ext>
            </a:extLst>
          </p:cNvPr>
          <p:cNvSpPr txBox="1"/>
          <p:nvPr/>
        </p:nvSpPr>
        <p:spPr>
          <a:xfrm>
            <a:off x="4960505" y="398114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HEADLINE: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C93CFE-8B83-EE3A-4A9F-ADE6B83CC036}"/>
              </a:ext>
            </a:extLst>
          </p:cNvPr>
          <p:cNvSpPr txBox="1"/>
          <p:nvPr/>
        </p:nvSpPr>
        <p:spPr>
          <a:xfrm>
            <a:off x="1884987" y="5171473"/>
            <a:ext cx="931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2A7B8E-E16C-2D5B-2455-0A23A57DF0B6}"/>
              </a:ext>
            </a:extLst>
          </p:cNvPr>
          <p:cNvSpPr txBox="1"/>
          <p:nvPr/>
        </p:nvSpPr>
        <p:spPr>
          <a:xfrm>
            <a:off x="1896621" y="6052765"/>
            <a:ext cx="873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728 x 90 pixels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5297AD-0219-992A-6686-F404C379253B}"/>
              </a:ext>
            </a:extLst>
          </p:cNvPr>
          <p:cNvSpPr txBox="1"/>
          <p:nvPr/>
        </p:nvSpPr>
        <p:spPr>
          <a:xfrm>
            <a:off x="419631" y="6052765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160 x 600 pixels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C51354-4F3B-30ED-D934-9B2562DBF5C4}"/>
              </a:ext>
            </a:extLst>
          </p:cNvPr>
          <p:cNvSpPr txBox="1"/>
          <p:nvPr/>
        </p:nvSpPr>
        <p:spPr>
          <a:xfrm>
            <a:off x="1896620" y="2852023"/>
            <a:ext cx="873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320 x 50 pixels</a:t>
            </a:r>
          </a:p>
        </p:txBody>
      </p:sp>
    </p:spTree>
    <p:extLst>
      <p:ext uri="{BB962C8B-B14F-4D97-AF65-F5344CB8AC3E}">
        <p14:creationId xmlns:p14="http://schemas.microsoft.com/office/powerpoint/2010/main" val="385966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flyer, food&#10;&#10;Description automatically generated">
            <a:extLst>
              <a:ext uri="{FF2B5EF4-FFF2-40B4-BE49-F238E27FC236}">
                <a16:creationId xmlns:a16="http://schemas.microsoft.com/office/drawing/2014/main" id="{78873310-9F90-8058-AA29-356CD6F0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81" y="3140957"/>
            <a:ext cx="2423160" cy="2011223"/>
          </a:xfrm>
          <a:prstGeom prst="rect">
            <a:avLst/>
          </a:prstGeom>
        </p:spPr>
      </p:pic>
      <p:pic>
        <p:nvPicPr>
          <p:cNvPr id="18" name="Picture 17" descr="A purpl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ACACA1E-D1B2-3547-A853-5EC857CBB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81" y="2434756"/>
            <a:ext cx="2423160" cy="403860"/>
          </a:xfrm>
          <a:prstGeom prst="rect">
            <a:avLst/>
          </a:prstGeom>
        </p:spPr>
      </p:pic>
      <p:pic>
        <p:nvPicPr>
          <p:cNvPr id="21" name="Picture 20" descr="A purpl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EE03B33-0D34-BA9A-0DE7-162EB36BB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81" y="5436674"/>
            <a:ext cx="4983480" cy="616090"/>
          </a:xfrm>
          <a:prstGeom prst="rect">
            <a:avLst/>
          </a:prstGeom>
        </p:spPr>
      </p:pic>
      <p:pic>
        <p:nvPicPr>
          <p:cNvPr id="23" name="Picture 22" descr="A bag of seaweed snack&#10;&#10;Description automatically generated with low confidence">
            <a:extLst>
              <a:ext uri="{FF2B5EF4-FFF2-40B4-BE49-F238E27FC236}">
                <a16:creationId xmlns:a16="http://schemas.microsoft.com/office/drawing/2014/main" id="{12BFB9BF-A0F3-0602-7247-98987332B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46" y="1457904"/>
            <a:ext cx="1225296" cy="4594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DIGITAL BANNERS_B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4960505" y="1978615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STANDARD BANNERS: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4960505" y="2309939"/>
            <a:ext cx="1306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300 x 250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728 x 90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160 x 600 pixels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320 x 50 pixels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1C40E-142E-DA07-639D-7AA50082C853}"/>
              </a:ext>
            </a:extLst>
          </p:cNvPr>
          <p:cNvSpPr txBox="1"/>
          <p:nvPr/>
        </p:nvSpPr>
        <p:spPr>
          <a:xfrm>
            <a:off x="4960505" y="3480481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PLEASE NOTE: LAYERED PHOTOSHOP FILES FOR EACH SIZE CONTAIN CTAS </a:t>
            </a:r>
            <a:br>
              <a:rPr lang="en-US" sz="900" dirty="0">
                <a:latin typeface="Helvetica LT Std Cond" panose="020B0506020202030204" pitchFamily="34" charset="77"/>
              </a:rPr>
            </a:br>
            <a:r>
              <a:rPr lang="en-US" sz="900" dirty="0">
                <a:latin typeface="Helvetica LT Std Cond" panose="020B0506020202030204" pitchFamily="34" charset="77"/>
              </a:rPr>
              <a:t>(SHOP NOW, SAVE NOW AND LEARN MORE) THAT CAN BE SWAPPED OUT.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E96E2-B276-4428-CA4C-CC05045596C5}"/>
              </a:ext>
            </a:extLst>
          </p:cNvPr>
          <p:cNvSpPr txBox="1"/>
          <p:nvPr/>
        </p:nvSpPr>
        <p:spPr>
          <a:xfrm>
            <a:off x="4960505" y="3149157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CTAS: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5DEF-17A3-12D8-CF0B-54AA8C1C4CA8}"/>
              </a:ext>
            </a:extLst>
          </p:cNvPr>
          <p:cNvSpPr txBox="1"/>
          <p:nvPr/>
        </p:nvSpPr>
        <p:spPr>
          <a:xfrm>
            <a:off x="4960505" y="4312468"/>
            <a:ext cx="2242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RIDE THE WAVE OF FLAVOR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B8088-9C7B-79C3-BAB9-15A41F5802C3}"/>
              </a:ext>
            </a:extLst>
          </p:cNvPr>
          <p:cNvSpPr txBox="1"/>
          <p:nvPr/>
        </p:nvSpPr>
        <p:spPr>
          <a:xfrm>
            <a:off x="4960505" y="398114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HEADLINE: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C93CFE-8B83-EE3A-4A9F-ADE6B83CC036}"/>
              </a:ext>
            </a:extLst>
          </p:cNvPr>
          <p:cNvSpPr txBox="1"/>
          <p:nvPr/>
        </p:nvSpPr>
        <p:spPr>
          <a:xfrm>
            <a:off x="1884987" y="5171473"/>
            <a:ext cx="931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2A7B8E-E16C-2D5B-2455-0A23A57DF0B6}"/>
              </a:ext>
            </a:extLst>
          </p:cNvPr>
          <p:cNvSpPr txBox="1"/>
          <p:nvPr/>
        </p:nvSpPr>
        <p:spPr>
          <a:xfrm>
            <a:off x="1896621" y="6052765"/>
            <a:ext cx="873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728 x 90 pixels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5297AD-0219-992A-6686-F404C379253B}"/>
              </a:ext>
            </a:extLst>
          </p:cNvPr>
          <p:cNvSpPr txBox="1"/>
          <p:nvPr/>
        </p:nvSpPr>
        <p:spPr>
          <a:xfrm>
            <a:off x="419631" y="6052765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160 x 600 pixels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C51354-4F3B-30ED-D934-9B2562DBF5C4}"/>
              </a:ext>
            </a:extLst>
          </p:cNvPr>
          <p:cNvSpPr txBox="1"/>
          <p:nvPr/>
        </p:nvSpPr>
        <p:spPr>
          <a:xfrm>
            <a:off x="1896620" y="2852023"/>
            <a:ext cx="873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320 x 50 pixels</a:t>
            </a:r>
          </a:p>
        </p:txBody>
      </p:sp>
    </p:spTree>
    <p:extLst>
      <p:ext uri="{BB962C8B-B14F-4D97-AF65-F5344CB8AC3E}">
        <p14:creationId xmlns:p14="http://schemas.microsoft.com/office/powerpoint/2010/main" val="797470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lyer, food&#10;&#10;Description automatically generated">
            <a:extLst>
              <a:ext uri="{FF2B5EF4-FFF2-40B4-BE49-F238E27FC236}">
                <a16:creationId xmlns:a16="http://schemas.microsoft.com/office/drawing/2014/main" id="{C080C01D-D096-B40A-80E1-7D0F47982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94" y="4212592"/>
            <a:ext cx="2103120" cy="1745590"/>
          </a:xfrm>
          <a:prstGeom prst="rect">
            <a:avLst/>
          </a:prstGeom>
        </p:spPr>
      </p:pic>
      <p:pic>
        <p:nvPicPr>
          <p:cNvPr id="12" name="Picture 11" descr="A picture containing text, flyer, food&#10;&#10;Description automatically generated">
            <a:extLst>
              <a:ext uri="{FF2B5EF4-FFF2-40B4-BE49-F238E27FC236}">
                <a16:creationId xmlns:a16="http://schemas.microsoft.com/office/drawing/2014/main" id="{830043C8-C225-5522-93E5-DE36D221E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5" y="4212592"/>
            <a:ext cx="2103120" cy="1745590"/>
          </a:xfrm>
          <a:prstGeom prst="rect">
            <a:avLst/>
          </a:prstGeom>
        </p:spPr>
      </p:pic>
      <p:pic>
        <p:nvPicPr>
          <p:cNvPr id="15" name="Picture 14" descr="A picture containing text, flyer, food&#10;&#10;Description automatically generated">
            <a:extLst>
              <a:ext uri="{FF2B5EF4-FFF2-40B4-BE49-F238E27FC236}">
                <a16:creationId xmlns:a16="http://schemas.microsoft.com/office/drawing/2014/main" id="{714DAC16-F318-DB24-0337-322861565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414" y="4212592"/>
            <a:ext cx="2103120" cy="174559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9062520-718F-0330-0983-1A528E12E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694" y="2263718"/>
            <a:ext cx="2103120" cy="1752600"/>
          </a:xfrm>
          <a:prstGeom prst="rect">
            <a:avLst/>
          </a:prstGeom>
        </p:spPr>
      </p:pic>
      <p:pic>
        <p:nvPicPr>
          <p:cNvPr id="18" name="Picture 1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0AB7FE82-10C6-1F6D-FFA9-BF12C690C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415" y="2263718"/>
            <a:ext cx="2103120" cy="1752600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6758F0CC-A6E9-A697-2DDE-BF9221EA5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35" y="2263718"/>
            <a:ext cx="2103120" cy="1752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DIGITAL CTA OPTIONS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515505" y="1216288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LEARN MORE, SHOP NOW OR SAVE NOW CTA OPTIONS: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515505" y="1547612"/>
            <a:ext cx="65405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Link to the product page on the retailer’s website for product information </a:t>
            </a:r>
            <a:r>
              <a:rPr lang="en-US" sz="1100" b="1" dirty="0">
                <a:latin typeface="Helvetica LT Std Cond" panose="020B0506020202030204" pitchFamily="34" charset="77"/>
              </a:rPr>
              <a:t>(CTA: LEARN MORE).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Link to the product page on the retailer’s website to add to cart if this capability is available </a:t>
            </a:r>
            <a:r>
              <a:rPr lang="en-US" sz="1100" b="1" dirty="0">
                <a:latin typeface="Helvetica LT Std Cond" panose="020B0506020202030204" pitchFamily="34" charset="77"/>
              </a:rPr>
              <a:t>(CTA: SHOP NOW).</a:t>
            </a:r>
            <a:r>
              <a:rPr lang="en-US" sz="1100" dirty="0">
                <a:latin typeface="Helvetica LT Std Cond" panose="020B0506020202030204" pitchFamily="34" charset="77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Link to a coupon or offer </a:t>
            </a:r>
            <a:r>
              <a:rPr lang="en-US" sz="1100" b="1" dirty="0">
                <a:latin typeface="Helvetica LT Std Cond" panose="020B0506020202030204" pitchFamily="34" charset="77"/>
              </a:rPr>
              <a:t>(CTA: SAVE NOW).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B2600-7964-4E21-02E8-BBA656FAF983}"/>
              </a:ext>
            </a:extLst>
          </p:cNvPr>
          <p:cNvSpPr txBox="1"/>
          <p:nvPr/>
        </p:nvSpPr>
        <p:spPr>
          <a:xfrm>
            <a:off x="515505" y="5960075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Learn more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C25F2-A8A1-10C7-8F27-A073659216B8}"/>
              </a:ext>
            </a:extLst>
          </p:cNvPr>
          <p:cNvSpPr txBox="1"/>
          <p:nvPr/>
        </p:nvSpPr>
        <p:spPr>
          <a:xfrm>
            <a:off x="3250238" y="5960075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Shop now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55A22-8E41-4FAC-C2A1-A785B88D0DE6}"/>
              </a:ext>
            </a:extLst>
          </p:cNvPr>
          <p:cNvSpPr txBox="1"/>
          <p:nvPr/>
        </p:nvSpPr>
        <p:spPr>
          <a:xfrm>
            <a:off x="6010371" y="5960075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Save now</a:t>
            </a:r>
          </a:p>
        </p:txBody>
      </p:sp>
    </p:spTree>
    <p:extLst>
      <p:ext uri="{BB962C8B-B14F-4D97-AF65-F5344CB8AC3E}">
        <p14:creationId xmlns:p14="http://schemas.microsoft.com/office/powerpoint/2010/main" val="307720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package with text&#10;&#10;Description automatically generated">
            <a:extLst>
              <a:ext uri="{FF2B5EF4-FFF2-40B4-BE49-F238E27FC236}">
                <a16:creationId xmlns:a16="http://schemas.microsoft.com/office/drawing/2014/main" id="{2080024F-24BF-56F3-E7F1-E134DBD8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32" y="1450510"/>
            <a:ext cx="2194560" cy="2194560"/>
          </a:xfrm>
          <a:prstGeom prst="rect">
            <a:avLst/>
          </a:prstGeom>
        </p:spPr>
      </p:pic>
      <p:pic>
        <p:nvPicPr>
          <p:cNvPr id="26" name="Picture 25" descr="A picture containing text, screenshot, vegetable&#10;&#10;Description automatically generated">
            <a:extLst>
              <a:ext uri="{FF2B5EF4-FFF2-40B4-BE49-F238E27FC236}">
                <a16:creationId xmlns:a16="http://schemas.microsoft.com/office/drawing/2014/main" id="{BA9626AB-7A15-042E-758F-57C9B7408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331" y="1450510"/>
            <a:ext cx="3009900" cy="2959100"/>
          </a:xfrm>
          <a:prstGeom prst="rect">
            <a:avLst/>
          </a:prstGeom>
        </p:spPr>
      </p:pic>
      <p:pic>
        <p:nvPicPr>
          <p:cNvPr id="13" name="Picture 12" descr="A bowl of seaweed chips&#10;&#10;Description automatically generated with low confidence">
            <a:extLst>
              <a:ext uri="{FF2B5EF4-FFF2-40B4-BE49-F238E27FC236}">
                <a16:creationId xmlns:a16="http://schemas.microsoft.com/office/drawing/2014/main" id="{9C144137-37B1-C792-0F26-7E78BE899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08" y="1450510"/>
            <a:ext cx="1728216" cy="906383"/>
          </a:xfrm>
          <a:prstGeom prst="rect">
            <a:avLst/>
          </a:prstGeom>
        </p:spPr>
      </p:pic>
      <p:pic>
        <p:nvPicPr>
          <p:cNvPr id="16" name="Picture 15" descr="A bowl of seaweed chips&#10;&#10;Description automatically generated with low confidence">
            <a:extLst>
              <a:ext uri="{FF2B5EF4-FFF2-40B4-BE49-F238E27FC236}">
                <a16:creationId xmlns:a16="http://schemas.microsoft.com/office/drawing/2014/main" id="{CFBE79B7-93F2-55CD-8EED-7C9ADE900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08" y="2671694"/>
            <a:ext cx="1728216" cy="9706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SEAWEED SNACK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SOCIAL MEDIA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399142" y="4057901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FACEBOOK: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399142" y="4310294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1,200 X 628 PIXELS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B2600-7964-4E21-02E8-BBA656FAF983}"/>
              </a:ext>
            </a:extLst>
          </p:cNvPr>
          <p:cNvSpPr txBox="1"/>
          <p:nvPr/>
        </p:nvSpPr>
        <p:spPr>
          <a:xfrm>
            <a:off x="399142" y="5812549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PLEASE NOTE: LAYERED PHOTOSHOP FILES FOR EACH SIZE CONTAIN LAYERS 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FOR PACKS &amp; HERO MELT IMAGE THAT CAN BE SWAPPED OUT.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87E57-4F9E-3B80-5609-3EA6B22B61E9}"/>
              </a:ext>
            </a:extLst>
          </p:cNvPr>
          <p:cNvSpPr txBox="1"/>
          <p:nvPr/>
        </p:nvSpPr>
        <p:spPr>
          <a:xfrm>
            <a:off x="399142" y="4642784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INSTAGRAM: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F8963-C68A-437C-B85B-6FB54C14195C}"/>
              </a:ext>
            </a:extLst>
          </p:cNvPr>
          <p:cNvSpPr txBox="1"/>
          <p:nvPr/>
        </p:nvSpPr>
        <p:spPr>
          <a:xfrm>
            <a:off x="399142" y="5227667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TWITTER: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C7870-A9EE-1933-0983-1C7AA28701D7}"/>
              </a:ext>
            </a:extLst>
          </p:cNvPr>
          <p:cNvSpPr txBox="1"/>
          <p:nvPr/>
        </p:nvSpPr>
        <p:spPr>
          <a:xfrm>
            <a:off x="399142" y="4895177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1,200 X 628 PIXELS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88EC2-B761-B739-CB34-6B6DB3069EB1}"/>
              </a:ext>
            </a:extLst>
          </p:cNvPr>
          <p:cNvSpPr txBox="1"/>
          <p:nvPr/>
        </p:nvSpPr>
        <p:spPr>
          <a:xfrm>
            <a:off x="399142" y="5480060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800 X 320 PIXELS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771793-1C84-B056-2406-D78588657B25}"/>
              </a:ext>
            </a:extLst>
          </p:cNvPr>
          <p:cNvSpPr txBox="1"/>
          <p:nvPr/>
        </p:nvSpPr>
        <p:spPr>
          <a:xfrm>
            <a:off x="434217" y="3678330"/>
            <a:ext cx="1104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1,080 x 1,080 pixels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E43C3F-D012-9384-5AA0-69F0DF86E444}"/>
              </a:ext>
            </a:extLst>
          </p:cNvPr>
          <p:cNvSpPr txBox="1"/>
          <p:nvPr/>
        </p:nvSpPr>
        <p:spPr>
          <a:xfrm>
            <a:off x="2841109" y="3678330"/>
            <a:ext cx="931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800 x 320 pixels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148EC6-1F94-09B2-BB4C-7C5166CBAB5C}"/>
              </a:ext>
            </a:extLst>
          </p:cNvPr>
          <p:cNvSpPr txBox="1"/>
          <p:nvPr/>
        </p:nvSpPr>
        <p:spPr>
          <a:xfrm>
            <a:off x="2841109" y="2357530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1,200 x 628 pixels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865917-FA1D-951E-B8AD-FB5E434403C6}"/>
              </a:ext>
            </a:extLst>
          </p:cNvPr>
          <p:cNvCxnSpPr/>
          <p:nvPr/>
        </p:nvCxnSpPr>
        <p:spPr>
          <a:xfrm>
            <a:off x="5013931" y="1450510"/>
            <a:ext cx="0" cy="4662423"/>
          </a:xfrm>
          <a:prstGeom prst="line">
            <a:avLst/>
          </a:prstGeom>
          <a:ln>
            <a:solidFill>
              <a:srgbClr val="722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C0AE59-65A1-36EC-1FD7-0D46F0E41152}"/>
              </a:ext>
            </a:extLst>
          </p:cNvPr>
          <p:cNvSpPr txBox="1"/>
          <p:nvPr/>
        </p:nvSpPr>
        <p:spPr>
          <a:xfrm>
            <a:off x="5222755" y="4535576"/>
            <a:ext cx="2335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SOCIAL POST COPY OPTIONS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4F2E5D-FD6C-B964-DBE1-B35AF7B91997}"/>
              </a:ext>
            </a:extLst>
          </p:cNvPr>
          <p:cNvSpPr txBox="1"/>
          <p:nvPr/>
        </p:nvSpPr>
        <p:spPr>
          <a:xfrm>
            <a:off x="5222756" y="4787969"/>
            <a:ext cx="31898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Take a break from ordinary snacks and dive into the wave of flavor! </a:t>
            </a:r>
            <a:r>
              <a:rPr lang="en-US" sz="900" b="1" i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These delicious and crispy Annie Chun's seaweed snacks are perfect addition to your on-the-go snacking routine.</a:t>
            </a:r>
            <a:endParaRPr lang="en-US" sz="900" dirty="0">
              <a:latin typeface="Helvetica LT Std Cond" panose="020B050602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646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251</TotalTime>
  <Words>759</Words>
  <Application>Microsoft Macintosh PowerPoint</Application>
  <PresentationFormat>On-screen Show (4:3)</PresentationFormat>
  <Paragraphs>113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 LT Std Cond</vt:lpstr>
      <vt:lpstr>Office Theme</vt:lpstr>
      <vt:lpstr>PowerPoint Presentation</vt:lpstr>
      <vt:lpstr>MARKETING KIT GUIDELINES</vt:lpstr>
      <vt:lpstr>SEAWEED SNACK ASSETS AVAILABLE</vt:lpstr>
      <vt:lpstr>CIRCULAR AD</vt:lpstr>
      <vt:lpstr>DIGITAL BANNERS_A</vt:lpstr>
      <vt:lpstr>DIGITAL BANNERS_B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ANNIE CHUN’S ® Soup Bowl Noodle Bowl Marketing Kit</dc:title>
  <dc:creator>Office TMI</dc:creator>
  <cp:lastModifiedBy>Office TMI</cp:lastModifiedBy>
  <cp:revision>38</cp:revision>
  <dcterms:created xsi:type="dcterms:W3CDTF">2023-06-23T15:53:52Z</dcterms:created>
  <dcterms:modified xsi:type="dcterms:W3CDTF">2023-08-09T21:32:29Z</dcterms:modified>
</cp:coreProperties>
</file>