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57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9"/>
    <p:restoredTop sz="94563"/>
  </p:normalViewPr>
  <p:slideViewPr>
    <p:cSldViewPr snapToGrid="0">
      <p:cViewPr varScale="1">
        <p:scale>
          <a:sx n="121" d="100"/>
          <a:sy n="121" d="100"/>
        </p:scale>
        <p:origin x="1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85860-5369-2A45-B224-F11E09C6FC77}" type="datetimeFigureOut">
              <a:rPr lang="en-US" smtClean="0"/>
              <a:t>6/25/24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86371-EE55-CD4B-B47C-889839E2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86371-EE55-CD4B-B47C-889839E23F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7B8A13-8EFD-B40D-707F-7EF7994D67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1C1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2EF1273-CFDE-0709-8640-8CC2EB2B9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2649" y="1943796"/>
            <a:ext cx="2806700" cy="280670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15AA38-32BC-97FA-2519-9551B24AA5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1032" y="769307"/>
            <a:ext cx="6845300" cy="149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BAAAE-2F14-22B5-443C-2D595915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5191760"/>
            <a:ext cx="11765280" cy="733225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35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69ECA-5C65-D636-55EF-6299D0195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5448"/>
            <a:ext cx="10744200" cy="4871931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9080-AE7A-1238-B70A-5C4BD235DD03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D9BE67-9A89-8416-1238-2509A0B3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B88A76D-37C5-AF04-072E-5AE6F5C47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743E35-FDF7-0269-66D5-FBB5CACA9121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9B3732-6ABD-F075-CB80-E62F3473A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FBF13-DC7A-E91A-8FC2-7501B14CD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1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1EFEA-DC8A-6342-EED0-E1D4676FD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5448"/>
            <a:ext cx="10744200" cy="4671514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5C0C47-4134-F0AF-2080-201D8A61BB30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10145D-F81B-AD56-BB79-C6AEA54F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8393822-6A98-3404-E4B6-772B4B1F5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AED1C8-9954-39F2-C5F4-81777AB4ADEC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CE3967-5636-82F5-B0CB-EA0BAC4D1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0617B7-5E3B-3A47-871B-65A4A8DCB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7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9C1DB6-5509-DF19-87A3-CFD4E76E0405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1A0E45-A30F-97CD-4229-A078D4527A8F}"/>
              </a:ext>
            </a:extLst>
          </p:cNvPr>
          <p:cNvSpPr/>
          <p:nvPr userDrawn="1"/>
        </p:nvSpPr>
        <p:spPr>
          <a:xfrm>
            <a:off x="0" y="0"/>
            <a:ext cx="12192000" cy="245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A36A0-32F9-FF7C-FC1D-617BE047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52093C-E4BD-C772-B30C-3B106CEC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20800"/>
            <a:ext cx="10515600" cy="463295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D5B6484-32AF-D269-EA4E-A573519E5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72E7A5-F448-C661-FADB-1781A1CC4F0B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80300A-EC15-B3C3-F56F-DC8025B23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732B8A-2C52-11FC-5D46-FF863E18C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8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B8BFEF-CB93-26AA-4E96-A1E0DDBAD232}"/>
              </a:ext>
            </a:extLst>
          </p:cNvPr>
          <p:cNvSpPr/>
          <p:nvPr userDrawn="1"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9EC9B-0542-A03C-1F82-52626D3F8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2706" y="158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BEB16-F0DB-3FD2-D58E-43733680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170" y="1671479"/>
            <a:ext cx="10247630" cy="432292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6F1C85-EFDF-96B5-A4E3-CEA7F6EA6BFA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AAD9A9A-7283-C3BE-72EF-9343CDED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3B1C153-8201-6661-86CE-C21E8E187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E1A23-1FDE-71C2-BD9A-3DFC707A6F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8631" y="193878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1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8A53F11-4029-2B6A-27AA-7DD3117EF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8044" y="365125"/>
            <a:ext cx="8685755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D238CB8-E85C-F6F6-67E6-565D9C94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045" y="1825625"/>
            <a:ext cx="8685756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D56B99-4BF7-2ACA-22C1-2D70720831AB}"/>
              </a:ext>
            </a:extLst>
          </p:cNvPr>
          <p:cNvSpPr/>
          <p:nvPr userDrawn="1"/>
        </p:nvSpPr>
        <p:spPr>
          <a:xfrm>
            <a:off x="0" y="0"/>
            <a:ext cx="2580362" cy="110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F2DB0F-ACDE-9388-D5AE-40CE6E500907}"/>
              </a:ext>
            </a:extLst>
          </p:cNvPr>
          <p:cNvSpPr/>
          <p:nvPr userDrawn="1"/>
        </p:nvSpPr>
        <p:spPr>
          <a:xfrm>
            <a:off x="1" y="0"/>
            <a:ext cx="18162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E39498A-0E8A-6FFB-AB99-AA3577FE7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172" t="12535" r="19116"/>
          <a:stretch/>
        </p:blipFill>
        <p:spPr>
          <a:xfrm>
            <a:off x="1" y="0"/>
            <a:ext cx="1816274" cy="2454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195FD1-F92C-16C9-37AF-BD629EE63D18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7F44FE-906B-90EE-FB75-129C12A6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78D92C7-02A4-8BC6-5532-2E5F12391B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38EE59-A27D-619C-F08E-94C11E000695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19E1-B600-30CD-CF86-B3E9E4062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4329-7763-3A7D-1CFE-1590D3275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04931-CD44-CE3D-033C-8EA3796A5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DA86CB-4AEB-62F2-C304-FD938C7F39A3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54722-C159-3925-0935-D09DC84A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36FC1B5-E918-119B-44DA-967312002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692114-D007-FCAA-8A97-5A987DA9DC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38EE59-A27D-619C-F08E-94C11E000695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19E1-B600-30CD-CF86-B3E9E4062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4329-7763-3A7D-1CFE-1590D32756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91111"/>
            <a:ext cx="5181600" cy="35858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04931-CD44-CE3D-033C-8EA3796A568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591111"/>
            <a:ext cx="5181600" cy="358585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DA86CB-4AEB-62F2-C304-FD938C7F39A3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54722-C159-3925-0935-D09DC84A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36FC1B5-E918-119B-44DA-967312002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210020-8E5F-0687-DFA7-E8E24181F247}"/>
              </a:ext>
            </a:extLst>
          </p:cNvPr>
          <p:cNvSpPr txBox="1">
            <a:spLocks/>
          </p:cNvSpPr>
          <p:nvPr userDrawn="1"/>
        </p:nvSpPr>
        <p:spPr>
          <a:xfrm>
            <a:off x="839788" y="2070490"/>
            <a:ext cx="5180012" cy="499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A526EE-25FD-08F8-B999-994242C6A6DF}"/>
              </a:ext>
            </a:extLst>
          </p:cNvPr>
          <p:cNvSpPr txBox="1">
            <a:spLocks/>
          </p:cNvSpPr>
          <p:nvPr userDrawn="1"/>
        </p:nvSpPr>
        <p:spPr>
          <a:xfrm>
            <a:off x="6170071" y="2070490"/>
            <a:ext cx="5180012" cy="499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B5B61-98CB-D148-6A86-CA952C82B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558165-E4E3-ED9A-3361-459E6650C45A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80272-AF8C-5466-8225-97EAF3CE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EFBCD95-A6EB-1039-6459-F37B9BC1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972B5F-0AC3-2279-C73A-B3F7621BAB6E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676C52-B9EB-139B-1137-04B4F0EFB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3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216C-F053-34A3-A468-2ED173A9F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97510"/>
            <a:ext cx="6172200" cy="4363540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7BA1A-B581-00D3-B06B-29C385AB3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05448"/>
            <a:ext cx="3932237" cy="436354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7360C0-0053-99B5-8009-9AC89A0D8A92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A35013-277B-738A-E73E-54781BF9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971329B-F89A-9238-FB9D-AF54C2217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95DA38-8DF8-11AA-4F14-F603F8F7E9A3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16CE17-20C7-D365-F09A-E504C31813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92569A-6A97-6FD3-052D-541B66FE08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8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1BD8C-5A8C-1057-C24D-05566FE9C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94985"/>
            <a:ext cx="6172200" cy="41660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64869-81ED-716C-FA73-DEA89EB9B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020"/>
            <a:ext cx="3932237" cy="418496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41E30-841E-DFDB-D492-280BD6B7FE9E}"/>
              </a:ext>
            </a:extLst>
          </p:cNvPr>
          <p:cNvSpPr/>
          <p:nvPr userDrawn="1"/>
        </p:nvSpPr>
        <p:spPr>
          <a:xfrm>
            <a:off x="0" y="6356350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AEC69D-49DF-94E1-27D2-C8010CD1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F9DB3CA-563B-B768-D73A-88A6C7055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38" y="6403485"/>
            <a:ext cx="2594881" cy="778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5D06CE-C3DA-286B-A25E-7DFA0C2D6DC1}"/>
              </a:ext>
            </a:extLst>
          </p:cNvPr>
          <p:cNvSpPr/>
          <p:nvPr userDrawn="1"/>
        </p:nvSpPr>
        <p:spPr>
          <a:xfrm>
            <a:off x="0" y="9978"/>
            <a:ext cx="12192000" cy="520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E81F36-35ED-69C0-C1DB-D2D4604E2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BF83D8-C3E6-5B5D-5BF9-9708C8C023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631" y="325642"/>
            <a:ext cx="1625942" cy="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60AEC-B661-F8CA-2E06-565A9EA6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908"/>
            <a:ext cx="10515600" cy="66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892B7-7FC1-4E1F-8C62-9FC0C1DC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604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A0B3-C59C-4C11-E6C3-4993DB1B6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51" r:id="rId3"/>
    <p:sldLayoutId id="2147483662" r:id="rId4"/>
    <p:sldLayoutId id="2147483652" r:id="rId5"/>
    <p:sldLayoutId id="2147483665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wansmarketingkits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mailto:Zachary.berg@schwan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AE957-47FF-DE43-BC1D-73C26308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5191760"/>
            <a:ext cx="11765280" cy="636163"/>
          </a:xfrm>
        </p:spPr>
        <p:txBody>
          <a:bodyPr/>
          <a:lstStyle/>
          <a:p>
            <a:r>
              <a:rPr lang="en-US" dirty="0"/>
              <a:t>PREMIUM MARKETING KIT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AC46949-D275-9BD6-3DAE-3E00293A54A3}"/>
              </a:ext>
            </a:extLst>
          </p:cNvPr>
          <p:cNvSpPr txBox="1">
            <a:spLocks/>
          </p:cNvSpPr>
          <p:nvPr/>
        </p:nvSpPr>
        <p:spPr>
          <a:xfrm>
            <a:off x="213360" y="5874805"/>
            <a:ext cx="11765280" cy="636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accent3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393700" algn="l"/>
              </a:tabLst>
            </a:pP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49866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9CB0CAF-D782-815F-B843-1A592A70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044" y="365125"/>
            <a:ext cx="8685755" cy="737165"/>
          </a:xfrm>
        </p:spPr>
        <p:txBody>
          <a:bodyPr/>
          <a:lstStyle/>
          <a:p>
            <a:r>
              <a:rPr lang="en-US" dirty="0"/>
              <a:t>MARKETING KIT GUIDELINES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D7E47AE-42BE-818F-ECCA-12102A131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69" y="1774372"/>
            <a:ext cx="9166297" cy="4402592"/>
          </a:xfrm>
        </p:spPr>
        <p:txBody>
          <a:bodyPr>
            <a:no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Leverage the assets within this marketing kit to delight and inspire RED BARON</a:t>
            </a:r>
            <a:r>
              <a:rPr lang="en-US" sz="1100" baseline="30000" dirty="0">
                <a:ea typeface="Baskerville" panose="02020502070401020303" pitchFamily="18" charset="0"/>
              </a:rPr>
              <a:t>®</a:t>
            </a:r>
            <a:r>
              <a:rPr lang="en-US" sz="1100" dirty="0">
                <a:ea typeface="Baskerville" panose="02020502070401020303" pitchFamily="18" charset="0"/>
              </a:rPr>
              <a:t> shoppers along the path to purchase.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/>
              <a:t>Leverage retailer channels: placements in communications and tactics pre-shop (digital and circular).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/>
              <a:t>Leverage marketing kit assets to have a consistent look and feel at all touch points during the campaign.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100" spc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spc="0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</a:rPr>
              <a:t>CIRCULAR ASSETS</a:t>
            </a:r>
            <a:endParaRPr lang="en-US" sz="1200" b="1" spc="0" dirty="0">
              <a:solidFill>
                <a:srgbClr val="39160F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Assets will include editable files along with RED BARON</a:t>
            </a:r>
            <a:r>
              <a:rPr lang="en-US" sz="1100" baseline="30000" dirty="0">
                <a:ea typeface="Baskerville" panose="02020502070401020303" pitchFamily="18" charset="0"/>
              </a:rPr>
              <a:t>® </a:t>
            </a:r>
            <a:r>
              <a:rPr lang="en-US" sz="1100" dirty="0">
                <a:ea typeface="Baskerville" panose="02020502070401020303" pitchFamily="18" charset="0"/>
              </a:rPr>
              <a:t>pack-shot images.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Leverage assets for placement in-ad and can update with correct product mix, description and pricing.</a:t>
            </a:r>
            <a:endParaRPr lang="en-US" sz="11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100" spc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spc="0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</a:rPr>
              <a:t>DIGITAL BANNERS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Assets will include editable files. Retailers can add their logo to the banner.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Leverage assets for placement on retail websites or ad exchange and can update the CTA based on click-through destination</a:t>
            </a:r>
            <a:r>
              <a:rPr lang="en-US" sz="1100" dirty="0"/>
              <a:t>.  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Click-through: all banner ads should link to RED BARON</a:t>
            </a:r>
            <a:r>
              <a:rPr lang="en-US" sz="1100" baseline="30000" dirty="0">
                <a:ea typeface="Baskerville" panose="02020502070401020303" pitchFamily="18" charset="0"/>
              </a:rPr>
              <a:t>® </a:t>
            </a:r>
            <a:r>
              <a:rPr lang="en-US" sz="1100" dirty="0">
                <a:ea typeface="Baskerville" panose="02020502070401020303" pitchFamily="18" charset="0"/>
              </a:rPr>
              <a:t>product information on the brand’s site, retailer’s site or digital incentives (if available).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100" spc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spc="0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</a:rPr>
              <a:t>SOCIAL MEDIA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Assets will include digital-ready images that can be used on retailer’s Facebook, X and Instagram channels.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Social post copy will be provided. Retailers can adjust copy to align with their social voice/tone and can highlight special offers or deals available on </a:t>
            </a:r>
            <a:r>
              <a:rPr lang="en-US" sz="1100" dirty="0" err="1">
                <a:ea typeface="Baskerville" panose="02020502070401020303" pitchFamily="18" charset="0"/>
              </a:rPr>
              <a:t>RedBaron.com</a:t>
            </a:r>
            <a:r>
              <a:rPr lang="en-US" sz="1100" dirty="0">
                <a:ea typeface="Baskerville" panose="02020502070401020303" pitchFamily="18" charset="0"/>
              </a:rPr>
              <a:t> or the retailer’s site.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Click-through/link: social posts should link to RED BARON</a:t>
            </a:r>
            <a:r>
              <a:rPr lang="en-US" sz="1100" baseline="30000" dirty="0">
                <a:ea typeface="Baskerville" panose="02020502070401020303" pitchFamily="18" charset="0"/>
              </a:rPr>
              <a:t>® </a:t>
            </a:r>
            <a:r>
              <a:rPr lang="en-US" sz="1100" dirty="0">
                <a:ea typeface="Baskerville" panose="02020502070401020303" pitchFamily="18" charset="0"/>
              </a:rPr>
              <a:t>product information on brand’s site, retailer’s site or digital incentives (if available).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endParaRPr lang="en-US" sz="1100" spc="0" dirty="0"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100" spc="0" dirty="0"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endParaRPr lang="en-US" sz="1100" spc="0" dirty="0">
              <a:latin typeface="Arial" panose="020B0604020202020204" pitchFamily="34" charset="0"/>
              <a:ea typeface="Baskerville" panose="02020502070401020303" pitchFamily="18" charset="0"/>
            </a:endParaRPr>
          </a:p>
        </p:txBody>
      </p:sp>
      <p:pic>
        <p:nvPicPr>
          <p:cNvPr id="3" name="Picture 2" descr="A group of red and white logos&#10;&#10;Description automatically generated">
            <a:extLst>
              <a:ext uri="{FF2B5EF4-FFF2-40B4-BE49-F238E27FC236}">
                <a16:creationId xmlns:a16="http://schemas.microsoft.com/office/drawing/2014/main" id="{0611AB07-A4CD-7904-A4EC-F143D909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654" b="-1734"/>
          <a:stretch/>
        </p:blipFill>
        <p:spPr>
          <a:xfrm>
            <a:off x="2668044" y="906794"/>
            <a:ext cx="2739412" cy="8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6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PREMIUM – ASSETS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4905A-A952-6201-98E1-4D7D1013E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0" y="1671479"/>
            <a:ext cx="5410200" cy="432292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39160F"/>
                </a:solidFill>
                <a:ea typeface="Baskerville" panose="02020502070401020303" pitchFamily="18" charset="0"/>
              </a:rPr>
              <a:t>DELIVERABLES</a:t>
            </a:r>
            <a:br>
              <a:rPr lang="en-US" dirty="0">
                <a:ea typeface="Baskerville" panose="02020502070401020303" pitchFamily="18" charset="0"/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  <a:ea typeface="Baskerville" panose="02020502070401020303" pitchFamily="18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Baskerville" panose="02020502070401020303" pitchFamily="18" charset="0"/>
              </a:rPr>
              <a:t>Circular Ad Layouts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3" W x 3" H and 10" W x 3" H</a:t>
            </a:r>
          </a:p>
          <a:p>
            <a:pPr>
              <a:spcBef>
                <a:spcPct val="0"/>
              </a:spcBef>
            </a:pPr>
            <a:endParaRPr lang="en-US" sz="1700" dirty="0">
              <a:ea typeface="Baskerville" panose="02020502070401020303" pitchFamily="18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Baskerville" panose="02020502070401020303" pitchFamily="18" charset="0"/>
              </a:rPr>
              <a:t>Digital</a:t>
            </a:r>
            <a:endParaRPr lang="en-US" sz="1800" b="1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Standard banners: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1400" dirty="0">
                <a:ea typeface="Baskerville" panose="02020502070401020303" pitchFamily="18" charset="0"/>
              </a:rPr>
              <a:t>       300 x 250, 728 x 90, 160 x 600 and 320 x 50</a:t>
            </a:r>
          </a:p>
          <a:p>
            <a:pPr>
              <a:spcBef>
                <a:spcPct val="0"/>
              </a:spcBef>
            </a:pPr>
            <a:endParaRPr lang="en-US" sz="1700" dirty="0">
              <a:ea typeface="Baskerville" panose="02020502070401020303" pitchFamily="18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Baskerville" panose="02020502070401020303" pitchFamily="18" charset="0"/>
              </a:rPr>
              <a:t>Social Media</a:t>
            </a:r>
            <a:endParaRPr lang="en-US" sz="1800" b="1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Instagram: 1080 x 1350 pixels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Facebook: 1200 x 1200 pixels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X: 1200 x 1200 pixels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+ post copy options for all platforms</a:t>
            </a:r>
            <a:endParaRPr lang="en-US" sz="1400" dirty="0">
              <a:solidFill>
                <a:srgbClr val="000000"/>
              </a:solidFill>
              <a:ea typeface="Baskerville" panose="02020502070401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344AA1-DD2A-0B8D-04F2-232F99E4C548}"/>
              </a:ext>
            </a:extLst>
          </p:cNvPr>
          <p:cNvGrpSpPr/>
          <p:nvPr/>
        </p:nvGrpSpPr>
        <p:grpSpPr>
          <a:xfrm>
            <a:off x="1595195" y="4828131"/>
            <a:ext cx="3561929" cy="767744"/>
            <a:chOff x="2730228" y="5077542"/>
            <a:chExt cx="3561929" cy="767744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E5857DB1-CAE9-524F-A545-0299DF02E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0228" y="5077542"/>
              <a:ext cx="3561929" cy="767744"/>
            </a:xfrm>
            <a:prstGeom prst="rect">
              <a:avLst/>
            </a:prstGeom>
          </p:spPr>
        </p:pic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2F4B08AB-F585-D7ED-409F-F533541196C4}"/>
                </a:ext>
              </a:extLst>
            </p:cNvPr>
            <p:cNvSpPr txBox="1"/>
            <p:nvPr/>
          </p:nvSpPr>
          <p:spPr>
            <a:xfrm>
              <a:off x="2730228" y="5106676"/>
              <a:ext cx="3561929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utura Condensed Medium" panose="02000503000000000000" pitchFamily="2" charset="0"/>
                </a:rPr>
                <a:t>DOWNLOAD ASSETS: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Futura Condensed Medium" panose="02000503000000000000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</a:t>
              </a:r>
              <a:endParaRPr lang="en-US" b="1" dirty="0">
                <a:solidFill>
                  <a:schemeClr val="bg1"/>
                </a:solidFill>
                <a:latin typeface="Futura Condensed Medium" panose="02000503000000000000" pitchFamily="2" charset="0"/>
                <a:cs typeface="Calibri" panose="020F0502020204030204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F468DEE-658D-6A2E-7EBA-66C9B45F90AA}"/>
              </a:ext>
            </a:extLst>
          </p:cNvPr>
          <p:cNvSpPr/>
          <p:nvPr/>
        </p:nvSpPr>
        <p:spPr>
          <a:xfrm>
            <a:off x="1090159" y="5776125"/>
            <a:ext cx="4572000" cy="7017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b="1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HAVE QUESTIONS OR NEED ADDITIONAL SUPPORT?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Contact: Zachary Berg </a:t>
            </a:r>
            <a:r>
              <a:rPr lang="en-US" sz="11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  <a:hlinkClick r:id="rId4"/>
              </a:rPr>
              <a:t>zachary.berg@schwans.com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Futura Book" panose="02000503000000000000" pitchFamily="2" charset="0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Futura Book" panose="02000503000000000000" pitchFamily="2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9A8C4-9580-0951-C0E2-EEF5AD1781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63418" y="1823813"/>
            <a:ext cx="2840202" cy="28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ADS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B0298F-3815-BDAE-1408-23F4142C446A}"/>
              </a:ext>
            </a:extLst>
          </p:cNvPr>
          <p:cNvSpPr txBox="1">
            <a:spLocks/>
          </p:cNvSpPr>
          <p:nvPr/>
        </p:nvSpPr>
        <p:spPr>
          <a:xfrm>
            <a:off x="1141176" y="3540644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spc="100" dirty="0">
                <a:solidFill>
                  <a:srgbClr val="000000"/>
                </a:solidFill>
                <a:latin typeface="Futura Condensed Medium" panose="02000503000000000000" pitchFamily="2" charset="0"/>
              </a:rPr>
              <a:t>3</a:t>
            </a:r>
            <a:r>
              <a:rPr kumimoji="0" lang="en-US" sz="80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Condensed Medium" panose="02000503000000000000" pitchFamily="2" charset="0"/>
              </a:rPr>
              <a:t>" W X 3" H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91D376-1B86-C2DC-E578-2C78DE3168D6}"/>
              </a:ext>
            </a:extLst>
          </p:cNvPr>
          <p:cNvSpPr txBox="1">
            <a:spLocks/>
          </p:cNvSpPr>
          <p:nvPr/>
        </p:nvSpPr>
        <p:spPr>
          <a:xfrm>
            <a:off x="1141176" y="6124608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800" spc="100">
                <a:solidFill>
                  <a:srgbClr val="000000"/>
                </a:solidFill>
                <a:latin typeface="Futura Condensed Medium" panose="02000503000000000000" pitchFamily="2" charset="0"/>
              </a:rPr>
              <a:t>10" W X 3" 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694AA1-9905-1446-72F2-6AA5F82169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31781" y="1217960"/>
            <a:ext cx="2315650" cy="2315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1129AE-618E-193E-A282-7CB8B5DA36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31783" y="3904596"/>
            <a:ext cx="7172493" cy="2151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9B9B0C-48F1-26DC-B22D-4E8B20FAE781}"/>
              </a:ext>
            </a:extLst>
          </p:cNvPr>
          <p:cNvSpPr/>
          <p:nvPr/>
        </p:nvSpPr>
        <p:spPr>
          <a:xfrm>
            <a:off x="3892989" y="1397039"/>
            <a:ext cx="7689411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Circular Ad Layouts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100" b="1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3" W x 3" H and 10" W x 3" 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BANNERS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F6A6C09-E0D1-33A9-3AC2-4AE32BD4D3EE}"/>
              </a:ext>
            </a:extLst>
          </p:cNvPr>
          <p:cNvSpPr txBox="1">
            <a:spLocks/>
          </p:cNvSpPr>
          <p:nvPr/>
        </p:nvSpPr>
        <p:spPr>
          <a:xfrm>
            <a:off x="9285840" y="4924689"/>
            <a:ext cx="935957" cy="27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320 x 50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BD2AA-8AB2-CDC3-92E9-E6B42BC7F7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70119" y="4429751"/>
            <a:ext cx="3318464" cy="51851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99F4157-2D68-F0A9-FAEB-123234E9E65B}"/>
              </a:ext>
            </a:extLst>
          </p:cNvPr>
          <p:cNvSpPr txBox="1">
            <a:spLocks/>
          </p:cNvSpPr>
          <p:nvPr/>
        </p:nvSpPr>
        <p:spPr>
          <a:xfrm>
            <a:off x="9318916" y="6078946"/>
            <a:ext cx="841187" cy="214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728 x 90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2B355-DE52-D518-D45D-02AA1623EC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8923" y="5325248"/>
            <a:ext cx="6199656" cy="766441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AC5B3-06D6-FDA2-4B6B-6CCDD6794F78}"/>
              </a:ext>
            </a:extLst>
          </p:cNvPr>
          <p:cNvSpPr>
            <a:spLocks noGrp="1"/>
          </p:cNvSpPr>
          <p:nvPr/>
        </p:nvSpPr>
        <p:spPr>
          <a:xfrm>
            <a:off x="1096722" y="1983835"/>
            <a:ext cx="3105408" cy="1024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300 x 250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728 x 90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160 x 600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320 x 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3C10CB-89D2-5D74-B77E-C2AB7AF01424}"/>
              </a:ext>
            </a:extLst>
          </p:cNvPr>
          <p:cNvSpPr/>
          <p:nvPr/>
        </p:nvSpPr>
        <p:spPr>
          <a:xfrm>
            <a:off x="1089967" y="3217655"/>
            <a:ext cx="4771006" cy="9584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CTAs:</a:t>
            </a:r>
          </a:p>
          <a:p>
            <a:pPr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NOTE: layered photoshop files for each size contain CTA (shop now, save now and learn more) that can be swapped out.</a:t>
            </a:r>
            <a:endParaRPr lang="en-US" sz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AD78A2-1707-195E-D7C3-489447558823}"/>
              </a:ext>
            </a:extLst>
          </p:cNvPr>
          <p:cNvSpPr/>
          <p:nvPr/>
        </p:nvSpPr>
        <p:spPr>
          <a:xfrm>
            <a:off x="1075776" y="1522170"/>
            <a:ext cx="394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 Standard Banners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135292-C4D9-82C2-F8ED-C1FC904936B8}"/>
              </a:ext>
            </a:extLst>
          </p:cNvPr>
          <p:cNvSpPr txBox="1">
            <a:spLocks/>
          </p:cNvSpPr>
          <p:nvPr/>
        </p:nvSpPr>
        <p:spPr>
          <a:xfrm>
            <a:off x="9166510" y="4029193"/>
            <a:ext cx="1076584" cy="276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5C43150-8C1D-CDF1-8677-094575E67020}"/>
              </a:ext>
            </a:extLst>
          </p:cNvPr>
          <p:cNvSpPr txBox="1">
            <a:spLocks/>
          </p:cNvSpPr>
          <p:nvPr/>
        </p:nvSpPr>
        <p:spPr>
          <a:xfrm>
            <a:off x="10174110" y="6054354"/>
            <a:ext cx="1627945" cy="485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160 x 600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072579-0CD7-74F3-57FC-10ED89CEB9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578" y="333680"/>
            <a:ext cx="1535468" cy="57580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DB90F0-85B1-6634-C6AE-3CE4EE4EAA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7296" y="2253117"/>
            <a:ext cx="2151288" cy="1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CTA OPTIONS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2541B-6F6C-28E4-C63D-C1458E038C4F}"/>
              </a:ext>
            </a:extLst>
          </p:cNvPr>
          <p:cNvSpPr txBox="1"/>
          <p:nvPr/>
        </p:nvSpPr>
        <p:spPr>
          <a:xfrm>
            <a:off x="945759" y="1602686"/>
            <a:ext cx="1036420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Learn More, Shop Now or Save Now CTA Options: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Link to the product page on the retailer's website for product information (CTA: Learn More).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Link to the product page on the retailer's website to add to cart if they have this capability (CTA: Shop Now).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Link to a coupon or offer (CTA: Save Now).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3B5A268-9B24-155F-1361-900D608BA430}"/>
              </a:ext>
            </a:extLst>
          </p:cNvPr>
          <p:cNvSpPr txBox="1">
            <a:spLocks/>
          </p:cNvSpPr>
          <p:nvPr/>
        </p:nvSpPr>
        <p:spPr>
          <a:xfrm>
            <a:off x="945759" y="5714453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SHOP NOW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7E9190-8F80-09B6-4256-CFC45A2D4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3162" y="3139808"/>
            <a:ext cx="3039093" cy="2532577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B99E443-8B99-280D-04A2-97DF4826F47B}"/>
              </a:ext>
            </a:extLst>
          </p:cNvPr>
          <p:cNvSpPr txBox="1">
            <a:spLocks/>
          </p:cNvSpPr>
          <p:nvPr/>
        </p:nvSpPr>
        <p:spPr>
          <a:xfrm>
            <a:off x="4595447" y="5714453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SAVE NOW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839F62-9F4F-4485-0E10-5B8F190B9D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47016" y="3139808"/>
            <a:ext cx="3039093" cy="2532577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66ABD27-2DFB-5FCD-12F5-2F0E16566FBE}"/>
              </a:ext>
            </a:extLst>
          </p:cNvPr>
          <p:cNvSpPr txBox="1">
            <a:spLocks/>
          </p:cNvSpPr>
          <p:nvPr/>
        </p:nvSpPr>
        <p:spPr>
          <a:xfrm>
            <a:off x="8184544" y="5714453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LEARN MORE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1E87650-CD4E-9791-10BE-3A5D7E2261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70869" y="3139808"/>
            <a:ext cx="3039093" cy="25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5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77D2CC2-636B-2463-9F2A-8B0921481025}"/>
              </a:ext>
            </a:extLst>
          </p:cNvPr>
          <p:cNvSpPr txBox="1">
            <a:spLocks/>
          </p:cNvSpPr>
          <p:nvPr/>
        </p:nvSpPr>
        <p:spPr>
          <a:xfrm>
            <a:off x="5930915" y="4855831"/>
            <a:ext cx="1399506" cy="21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INSTAGRAM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935CAE3-D2DB-2C3D-B663-6C502F38D85D}"/>
              </a:ext>
            </a:extLst>
          </p:cNvPr>
          <p:cNvSpPr txBox="1">
            <a:spLocks/>
          </p:cNvSpPr>
          <p:nvPr/>
        </p:nvSpPr>
        <p:spPr>
          <a:xfrm>
            <a:off x="3524770" y="1549991"/>
            <a:ext cx="2209275" cy="862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1080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 1200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X: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1200 x 1200</a:t>
            </a:r>
            <a:endParaRPr lang="en-US" sz="1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551A59-3B9B-355C-4ECF-69D1AE7F179A}"/>
              </a:ext>
            </a:extLst>
          </p:cNvPr>
          <p:cNvSpPr txBox="1">
            <a:spLocks/>
          </p:cNvSpPr>
          <p:nvPr/>
        </p:nvSpPr>
        <p:spPr>
          <a:xfrm>
            <a:off x="3524770" y="5075663"/>
            <a:ext cx="3457152" cy="300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POST COPY OPTIONS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E1DE04-DF4B-5CB0-D1D0-64FE05FD11F8}"/>
              </a:ext>
            </a:extLst>
          </p:cNvPr>
          <p:cNvCxnSpPr>
            <a:cxnSpLocks/>
          </p:cNvCxnSpPr>
          <p:nvPr/>
        </p:nvCxnSpPr>
        <p:spPr>
          <a:xfrm>
            <a:off x="3576544" y="5338514"/>
            <a:ext cx="813332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111946A-C803-7086-3D20-CFCEBF24DD2F}"/>
              </a:ext>
            </a:extLst>
          </p:cNvPr>
          <p:cNvSpPr txBox="1">
            <a:spLocks/>
          </p:cNvSpPr>
          <p:nvPr/>
        </p:nvSpPr>
        <p:spPr>
          <a:xfrm>
            <a:off x="9048313" y="4191559"/>
            <a:ext cx="2077778" cy="275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 &amp;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X</a:t>
            </a:r>
            <a:endParaRPr kumimoji="0" lang="en-US" sz="60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Baskerville" panose="02020502070401020303" pitchFamily="18" charset="0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933C4B-A0AA-6191-8ABA-8DF10677573A}"/>
              </a:ext>
            </a:extLst>
          </p:cNvPr>
          <p:cNvSpPr/>
          <p:nvPr/>
        </p:nvSpPr>
        <p:spPr>
          <a:xfrm>
            <a:off x="3514713" y="5442816"/>
            <a:ext cx="8677287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0000"/>
              </a:buClr>
              <a:buSzPts val="500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We could try to add more delicious pepperoni to our Fully Loaded™ and Stuffed Crust pizzas, but that would be irresponsible.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With this much zesty pepperoni and melty mozzarella, our Fully Loaded™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and Stuffed Crust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pizzas will take your tastebuds on a joyride.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2889E3D-6BB2-7955-DEDA-7322001C5198}"/>
              </a:ext>
            </a:extLst>
          </p:cNvPr>
          <p:cNvSpPr txBox="1">
            <a:spLocks/>
          </p:cNvSpPr>
          <p:nvPr/>
        </p:nvSpPr>
        <p:spPr>
          <a:xfrm>
            <a:off x="562323" y="6061277"/>
            <a:ext cx="1040491" cy="214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CA1E02-A3E2-A901-749B-A31031B8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1" y="1549991"/>
            <a:ext cx="2844800" cy="443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1A4489-73AB-4697-4156-5F6C7300D6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0678" y="2324688"/>
            <a:ext cx="2697553" cy="2697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B0EA11-0829-7A7F-7F88-1A1257088C61}"/>
              </a:ext>
            </a:extLst>
          </p:cNvPr>
          <p:cNvSpPr txBox="1"/>
          <p:nvPr/>
        </p:nvSpPr>
        <p:spPr>
          <a:xfrm>
            <a:off x="436164" y="1901372"/>
            <a:ext cx="269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rPr lang="en-US" sz="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With this much zesty pepperoni and melty mozzarella, our Fully Loaded™ and Stuffed Crust pizzas will take your tastebuds on a joyride.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6418F2-2036-1D13-E58F-6455FAA5A329}"/>
              </a:ext>
            </a:extLst>
          </p:cNvPr>
          <p:cNvSpPr txBox="1"/>
          <p:nvPr/>
        </p:nvSpPr>
        <p:spPr>
          <a:xfrm>
            <a:off x="436165" y="5065486"/>
            <a:ext cx="2039822" cy="33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 BARON</a:t>
            </a:r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Premium Pizza</a:t>
            </a:r>
          </a:p>
          <a:p>
            <a:pPr>
              <a:lnSpc>
                <a:spcPct val="200000"/>
              </a:lnSpc>
            </a:pP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Your Description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BB3E1-5CAB-44D3-0765-F0E75AE064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48313" y="1126451"/>
            <a:ext cx="2960807" cy="2960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F13C35-C148-9E60-B465-2754A7B8F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30915" y="1095581"/>
            <a:ext cx="2958240" cy="36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6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001A"/>
      </a:accent1>
      <a:accent2>
        <a:srgbClr val="1C1C1E"/>
      </a:accent2>
      <a:accent3>
        <a:srgbClr val="F3EFE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4766</TotalTime>
  <Words>627</Words>
  <Application>Microsoft Macintosh PowerPoint</Application>
  <PresentationFormat>Widescreen</PresentationFormat>
  <Paragraphs>75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Baskerville</vt:lpstr>
      <vt:lpstr>Calibri</vt:lpstr>
      <vt:lpstr>Century Gothic</vt:lpstr>
      <vt:lpstr>Futura Book</vt:lpstr>
      <vt:lpstr>Futura Condensed Medium</vt:lpstr>
      <vt:lpstr>Helvetica Neue</vt:lpstr>
      <vt:lpstr>Office Theme</vt:lpstr>
      <vt:lpstr>PREMIUM MARKETING KIT</vt:lpstr>
      <vt:lpstr>MARKETING KIT GUIDELINES</vt:lpstr>
      <vt:lpstr>PREMIUM – ASSETS</vt:lpstr>
      <vt:lpstr>CIRCULAR ADS</vt:lpstr>
      <vt:lpstr>DIGITAL BANNERS</vt:lpstr>
      <vt:lpstr>DIGITAL CTA OPTIONS</vt:lpstr>
      <vt:lpstr>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Larson</dc:creator>
  <cp:lastModifiedBy>Tanya Larson</cp:lastModifiedBy>
  <cp:revision>39</cp:revision>
  <dcterms:created xsi:type="dcterms:W3CDTF">2022-07-19T20:14:02Z</dcterms:created>
  <dcterms:modified xsi:type="dcterms:W3CDTF">2024-06-25T20:35:50Z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df1be6-0672-4263-b49c-54dc922cf236_Enabled">
    <vt:lpwstr>true</vt:lpwstr>
  </property>
  <property fmtid="{D5CDD505-2E9C-101B-9397-08002B2CF9AE}" pid="3" name="MSIP_Label_73df1be6-0672-4263-b49c-54dc922cf236_SetDate">
    <vt:lpwstr>2022-07-19T20:14:02Z</vt:lpwstr>
  </property>
  <property fmtid="{D5CDD505-2E9C-101B-9397-08002B2CF9AE}" pid="4" name="MSIP_Label_73df1be6-0672-4263-b49c-54dc922cf236_Method">
    <vt:lpwstr>Standard</vt:lpwstr>
  </property>
  <property fmtid="{D5CDD505-2E9C-101B-9397-08002B2CF9AE}" pid="5" name="MSIP_Label_73df1be6-0672-4263-b49c-54dc922cf236_Name">
    <vt:lpwstr>Confidential SubLabel 09</vt:lpwstr>
  </property>
  <property fmtid="{D5CDD505-2E9C-101B-9397-08002B2CF9AE}" pid="6" name="MSIP_Label_73df1be6-0672-4263-b49c-54dc922cf236_SiteId">
    <vt:lpwstr>0884da07-6823-4c0a-a30d-fbd44ca07a22</vt:lpwstr>
  </property>
  <property fmtid="{D5CDD505-2E9C-101B-9397-08002B2CF9AE}" pid="7" name="MSIP_Label_73df1be6-0672-4263-b49c-54dc922cf236_ActionId">
    <vt:lpwstr>0990a2d8-71de-4277-9a3b-37021d317093</vt:lpwstr>
  </property>
  <property fmtid="{D5CDD505-2E9C-101B-9397-08002B2CF9AE}" pid="8" name="MSIP_Label_73df1be6-0672-4263-b49c-54dc922cf236_ContentBits">
    <vt:lpwstr>0</vt:lpwstr>
  </property>
</Properties>
</file>