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 Bundt" initials="CB" lastIdx="1" clrIdx="0">
    <p:extLst>
      <p:ext uri="{19B8F6BF-5375-455C-9EA6-DF929625EA0E}">
        <p15:presenceInfo xmlns:p15="http://schemas.microsoft.com/office/powerpoint/2012/main" userId="S::Christa.Bundt@schwans.com::64f044ed-5958-44b0-a39d-bdb922abe6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544"/>
    <a:srgbClr val="60A845"/>
    <a:srgbClr val="F4F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2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5" d="100"/>
          <a:sy n="135" d="100"/>
        </p:scale>
        <p:origin x="30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291F1-201B-154B-BC17-3DFFEC5F87E5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4BE47-B4CE-E341-B676-CE7E2C482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5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4BE47-B4CE-E341-B676-CE7E2C482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349AC7-D24D-234B-B353-19791245F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492874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9205E-06F9-F34E-BACE-5456D1578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5738D53-A7B9-16E4-99A9-770AEBE0C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000"/>
          <a:stretch/>
        </p:blipFill>
        <p:spPr>
          <a:xfrm>
            <a:off x="0" y="0"/>
            <a:ext cx="9144000" cy="11330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1661"/>
            <a:ext cx="7886700" cy="4815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6525"/>
            <a:ext cx="7772400" cy="8474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6ADFBB-630B-6745-B3A9-CCCCFCE9B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492874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9205E-06F9-F34E-BACE-5456D1578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9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92874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9205E-06F9-F34E-BACE-5456D1578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8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a.Bundt@Schwans.com" TargetMode="External"/><Relationship Id="rId2" Type="http://schemas.openxmlformats.org/officeDocument/2006/relationships/hyperlink" Target="https://www.schwansmarketingki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7B29B-D62E-764B-A847-93F25AA60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54760" y="6487734"/>
            <a:ext cx="2057400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1</a:t>
            </a:fld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16964F4-F3EC-2B4F-ACC5-D5B4DBE9A3D7}"/>
              </a:ext>
            </a:extLst>
          </p:cNvPr>
          <p:cNvSpPr txBox="1">
            <a:spLocks/>
          </p:cNvSpPr>
          <p:nvPr/>
        </p:nvSpPr>
        <p:spPr>
          <a:xfrm>
            <a:off x="5378335" y="4971011"/>
            <a:ext cx="3733825" cy="1250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BIBIGO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Marketing Kit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9297F01C-444F-0E4C-B457-EC20A354AC74}"/>
              </a:ext>
            </a:extLst>
          </p:cNvPr>
          <p:cNvSpPr txBox="1">
            <a:spLocks/>
          </p:cNvSpPr>
          <p:nvPr/>
        </p:nvSpPr>
        <p:spPr>
          <a:xfrm>
            <a:off x="5378334" y="6221957"/>
            <a:ext cx="3733825" cy="597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14" name="Picture 13" descr="A food with chopsticks on a green background&#10;&#10;Description automatically generated">
            <a:extLst>
              <a:ext uri="{FF2B5EF4-FFF2-40B4-BE49-F238E27FC236}">
                <a16:creationId xmlns:a16="http://schemas.microsoft.com/office/drawing/2014/main" id="{8B47641C-1007-19B0-29A8-142F71C7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90" y="0"/>
            <a:ext cx="9148390" cy="685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0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Marketing Kit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AC802EFA-401D-0A4E-A7AC-3353401B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85" y="1355438"/>
            <a:ext cx="8420630" cy="5502562"/>
          </a:xfrm>
        </p:spPr>
        <p:txBody>
          <a:bodyPr>
            <a:normAutofit fontScale="47500" lnSpcReduction="20000"/>
          </a:bodyPr>
          <a:lstStyle/>
          <a:p>
            <a:pPr marL="285750" indent="-285750"/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Leverage the assets within this marketing kit to delight and inspire BIBIGO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shoppers along the path to purchase.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/>
            <a:r>
              <a:rPr lang="en-US" dirty="0">
                <a:latin typeface="Times New Roman"/>
                <a:cs typeface="Times New Roman"/>
              </a:rPr>
              <a:t>Leverage retailer channels: placements in communications and tactics pre-shop (digital and circular).</a:t>
            </a:r>
          </a:p>
          <a:p>
            <a:pPr marL="285750" indent="-285750"/>
            <a:r>
              <a:rPr lang="en-US" dirty="0">
                <a:latin typeface="Times New Roman"/>
                <a:cs typeface="Times New Roman"/>
              </a:rPr>
              <a:t>Leverage marketing kit assets to have a consistent look and feel at all touch points during the campaign.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CIRCULAR ASSETS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Assets will include editable files along with BIBIGO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pack-shot images.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Retailers can leverage assets for placement in-ad and can update with correct product mix, description and pricing.</a:t>
            </a:r>
            <a:endParaRPr lang="en-US" dirty="0">
              <a:latin typeface="Times New Roman"/>
              <a:cs typeface="Times New Roman"/>
            </a:endParaRP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DIGITAL BANNERS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Assets will include editable files. Retailers can add their logo to the banner.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>
              <a:lnSpc>
                <a:spcPts val="142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Retailers can leverage assets for placement on retail websites or ad exchange and can update the CTA based on </a:t>
            </a:r>
            <a:br>
              <a:rPr lang="en-US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click-through destination</a:t>
            </a:r>
            <a:r>
              <a:rPr lang="en-US" dirty="0">
                <a:latin typeface="Times New Roman"/>
                <a:cs typeface="Times New Roman"/>
              </a:rPr>
              <a:t>.  </a:t>
            </a:r>
          </a:p>
          <a:p>
            <a:pPr marL="857250" lvl="1" indent="-457200"/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Banner ads should link to BIBIGO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product information on the retailer’s site or digital coupons (if available).</a:t>
            </a:r>
            <a:endParaRPr lang="en-US" dirty="0">
              <a:latin typeface="Times New Roman"/>
              <a:cs typeface="Times New Roman"/>
            </a:endParaRP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SOCIAL MEDIA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Assets will include digital-ready images that can be used on retailer’s Facebook, X and Instagram channels.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>
              <a:lnSpc>
                <a:spcPts val="142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Social post copy will be provided. Retailers can adjust copy to align with their social voice/tone and can highlight special offers or deals available on the retailer’s site.</a:t>
            </a:r>
            <a:endParaRPr lang="en-US" dirty="0">
              <a:latin typeface="Times New Roman"/>
              <a:cs typeface="Times New Roman"/>
            </a:endParaRPr>
          </a:p>
          <a:p>
            <a:pPr marL="857250" lvl="1" indent="-457200"/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Social posts should link to BIBIGO</a:t>
            </a:r>
            <a:r>
              <a:rPr lang="en-US" baseline="30000" dirty="0">
                <a:latin typeface="Times New Roman"/>
                <a:ea typeface="Baskerville" panose="02020502070401020303" pitchFamily="18" charset="0"/>
                <a:cs typeface="Times New Roman"/>
              </a:rPr>
              <a:t>®</a:t>
            </a:r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 product information on retailer’s site or digital incentives (if available).</a:t>
            </a:r>
          </a:p>
          <a:p>
            <a:pPr marL="857250" lvl="1" indent="-457200"/>
            <a:endParaRPr lang="en-US" dirty="0">
              <a:latin typeface="Times New Roman"/>
              <a:ea typeface="Baskerville" panose="02020502070401020303" pitchFamily="18" charset="0"/>
              <a:cs typeface="Times New Roman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FREEZER CLINGS</a:t>
            </a:r>
          </a:p>
          <a:p>
            <a:pPr marL="857250" lvl="1" indent="-457200"/>
            <a:r>
              <a:rPr lang="en-US" dirty="0">
                <a:latin typeface="Times New Roman"/>
                <a:ea typeface="Baskerville" panose="02020502070401020303" pitchFamily="18" charset="0"/>
                <a:cs typeface="Times New Roman"/>
              </a:rPr>
              <a:t>Work with national account manager to have clings placed in stores, while supplies last.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en-US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2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Marketing 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8EEE09-833D-D841-86E7-4F3B4FDB36BD}"/>
              </a:ext>
            </a:extLst>
          </p:cNvPr>
          <p:cNvSpPr txBox="1">
            <a:spLocks/>
          </p:cNvSpPr>
          <p:nvPr/>
        </p:nvSpPr>
        <p:spPr>
          <a:xfrm>
            <a:off x="157183" y="1536088"/>
            <a:ext cx="5676900" cy="381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pc="300" dirty="0">
                <a:solidFill>
                  <a:srgbClr val="000000"/>
                </a:solidFill>
                <a:latin typeface="Century Gothic"/>
              </a:rPr>
              <a:t>DOWNLOADABLE ASSETS</a:t>
            </a:r>
            <a:endParaRPr lang="en-US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99CD1-9AF0-924E-A689-9DFAB91B8BF5}"/>
              </a:ext>
            </a:extLst>
          </p:cNvPr>
          <p:cNvSpPr txBox="1"/>
          <p:nvPr/>
        </p:nvSpPr>
        <p:spPr>
          <a:xfrm>
            <a:off x="100030" y="2167459"/>
            <a:ext cx="53674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entury Gothic"/>
              </a:rPr>
              <a:t>DOWNLOAD ASSETS: 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entury Gothic"/>
                <a:hlinkClick r:id="rId2"/>
              </a:rPr>
              <a:t> CLICK HERE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Century Gothic"/>
              <a:cs typeface="Calibri" panose="020F0502020204030204"/>
            </a:endParaRPr>
          </a:p>
          <a:p>
            <a:endParaRPr lang="en-US" dirty="0">
              <a:latin typeface="Century Gothic"/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D2932-4D36-8445-9744-D71821E3162D}"/>
              </a:ext>
            </a:extLst>
          </p:cNvPr>
          <p:cNvSpPr/>
          <p:nvPr/>
        </p:nvSpPr>
        <p:spPr>
          <a:xfrm>
            <a:off x="3398860" y="2638621"/>
            <a:ext cx="5487245" cy="399340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solidFill>
                  <a:srgbClr val="39160F"/>
                </a:solidFill>
                <a:latin typeface="Times New Roman"/>
                <a:ea typeface="Baskerville" panose="02020502070401020303" pitchFamily="18" charset="0"/>
                <a:cs typeface="Times New Roman"/>
              </a:rPr>
              <a:t>HAVE QUESTIONS OR NEED ADDITIONAL SUPPORT?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CONTACT: Britany </a:t>
            </a:r>
            <a:r>
              <a:rPr lang="en-US" sz="1500" dirty="0" err="1">
                <a:latin typeface="Times New Roman"/>
                <a:ea typeface="Baskerville" panose="02020502070401020303" pitchFamily="18" charset="0"/>
                <a:cs typeface="Times New Roman"/>
              </a:rPr>
              <a:t>Ketcho</a:t>
            </a:r>
            <a:endParaRPr lang="en-US" sz="1500" dirty="0">
              <a:latin typeface="Times New Roman"/>
              <a:ea typeface="Baskerville" panose="02020502070401020303" pitchFamily="18" charset="0"/>
              <a:cs typeface="Times New Roman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/>
                <a:cs typeface="Times New Roman"/>
                <a:hlinkClick r:id="rId3"/>
              </a:rPr>
              <a:t>Britanyketcho@Schwans.com</a:t>
            </a:r>
            <a:endParaRPr lang="en-US" sz="1500" dirty="0">
              <a:latin typeface="Times New Roman"/>
              <a:cs typeface="Times New Roman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endParaRPr lang="en-US" sz="1500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39160F"/>
                </a:solidFill>
                <a:latin typeface="Century Gothic"/>
                <a:ea typeface="Baskerville" panose="02020502070401020303" pitchFamily="18" charset="0"/>
                <a:cs typeface="Times New Roman"/>
              </a:rPr>
              <a:t>Each editable asset includes a layer for </a:t>
            </a:r>
            <a:r>
              <a:rPr lang="en-US" sz="1200" b="1" dirty="0" err="1">
                <a:solidFill>
                  <a:srgbClr val="39160F"/>
                </a:solidFill>
                <a:latin typeface="Century Gothic"/>
                <a:ea typeface="Baskerville" panose="02020502070401020303" pitchFamily="18" charset="0"/>
                <a:cs typeface="Times New Roman"/>
              </a:rPr>
              <a:t>mandu</a:t>
            </a:r>
            <a:r>
              <a:rPr lang="en-US" sz="1200" b="1" dirty="0">
                <a:solidFill>
                  <a:srgbClr val="39160F"/>
                </a:solidFill>
                <a:latin typeface="Century Gothic"/>
                <a:ea typeface="Baskerville" panose="02020502070401020303" pitchFamily="18" charset="0"/>
                <a:cs typeface="Times New Roman"/>
              </a:rPr>
              <a:t>, wontons or dumplings.</a:t>
            </a:r>
            <a:br>
              <a:rPr lang="en-US" sz="1200" b="1" dirty="0">
                <a:latin typeface="Century Gothic" panose="020B0502020202020204" pitchFamily="34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2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/>
                <a:ea typeface="Baskerville" panose="02020502070401020303" pitchFamily="18" charset="0"/>
                <a:cs typeface="Times New Roman"/>
              </a:rPr>
              <a:t>Circular Ad Layouts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3" W x 3" H and 10" W x 3"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/>
                <a:ea typeface="Baskerville" panose="02020502070401020303" pitchFamily="18" charset="0"/>
                <a:cs typeface="Times New Roman"/>
              </a:rPr>
              <a:t>Digital</a:t>
            </a:r>
            <a:endParaRPr lang="en-US" sz="15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Standard banners: 300 x 250, 728 x 90, 160 x 600 and 320 x 50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500" b="1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b="1" dirty="0">
                <a:latin typeface="Times New Roman"/>
                <a:ea typeface="Baskerville" panose="02020502070401020303" pitchFamily="18" charset="0"/>
                <a:cs typeface="Times New Roman"/>
              </a:rPr>
              <a:t>Social Media</a:t>
            </a:r>
            <a:endParaRPr lang="en-US" sz="15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Facebook newsfeed ad: 1200 x 630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Instagram: 1080 x 1080 pixels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X: 1200 x 675 pixels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500" dirty="0">
                <a:latin typeface="Times New Roman"/>
                <a:ea typeface="Baskerville" panose="02020502070401020303" pitchFamily="18" charset="0"/>
                <a:cs typeface="Times New Roman"/>
              </a:rPr>
              <a:t>+   post copy</a:t>
            </a:r>
            <a:br>
              <a:rPr lang="en-US" sz="1500" dirty="0">
                <a:latin typeface="Times New Roman" panose="02020603050405020304" pitchFamily="18" charset="0"/>
                <a:ea typeface="Baskerville" panose="02020502070401020303" pitchFamily="18" charset="0"/>
                <a:cs typeface="Times New Roman" panose="02020603050405020304" pitchFamily="18" charset="0"/>
              </a:rPr>
            </a:br>
            <a:endParaRPr lang="en-US" sz="1500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500" dirty="0">
              <a:latin typeface="Times New Roman" panose="02020603050405020304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food with chopsticks on a green background&#10;&#10;Description automatically generated">
            <a:extLst>
              <a:ext uri="{FF2B5EF4-FFF2-40B4-BE49-F238E27FC236}">
                <a16:creationId xmlns:a16="http://schemas.microsoft.com/office/drawing/2014/main" id="{3AF91478-B7F1-034D-F61C-288D27802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95" y="2777468"/>
            <a:ext cx="3017045" cy="30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Circular 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4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9DEF187-AFE4-064A-B53F-E79FD721512F}"/>
              </a:ext>
            </a:extLst>
          </p:cNvPr>
          <p:cNvSpPr txBox="1">
            <a:spLocks/>
          </p:cNvSpPr>
          <p:nvPr/>
        </p:nvSpPr>
        <p:spPr>
          <a:xfrm>
            <a:off x="-1061003" y="2259567"/>
            <a:ext cx="2857500" cy="383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3" W x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3" H</a:t>
            </a:r>
            <a:endParaRPr kumimoji="0" lang="en-US" sz="15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Baskerville" panose="02020502070401020303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Baskerville" panose="02020502070401020303" pitchFamily="18" charset="0"/>
                <a:cs typeface="+mn-cs"/>
              </a:rPr>
              <a:t>10" W x 3" H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7EB7DC0-EC64-9942-883A-43433D5F1F97}"/>
              </a:ext>
            </a:extLst>
          </p:cNvPr>
          <p:cNvSpPr txBox="1">
            <a:spLocks/>
          </p:cNvSpPr>
          <p:nvPr/>
        </p:nvSpPr>
        <p:spPr>
          <a:xfrm>
            <a:off x="7764385" y="3774368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pc="10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kumimoji="0" lang="en-US" sz="600" u="none" strike="noStrike" kern="1200" cap="none" spc="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" W X 10" H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AEADA8E-9FE3-B349-974B-F47E0A2E6AAF}"/>
              </a:ext>
            </a:extLst>
          </p:cNvPr>
          <p:cNvSpPr txBox="1">
            <a:spLocks/>
          </p:cNvSpPr>
          <p:nvPr/>
        </p:nvSpPr>
        <p:spPr>
          <a:xfrm>
            <a:off x="7835912" y="6543717"/>
            <a:ext cx="1117342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pc="100" dirty="0">
                <a:solidFill>
                  <a:srgbClr val="000000"/>
                </a:solidFill>
                <a:latin typeface="Century Gothic" panose="020B0502020202020204" pitchFamily="34" charset="0"/>
              </a:rPr>
              <a:t>10" W X 3" H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0B85E45-8BD0-DD4F-BE3A-8FA3CC39ED47}"/>
              </a:ext>
            </a:extLst>
          </p:cNvPr>
          <p:cNvSpPr txBox="1">
            <a:spLocks/>
          </p:cNvSpPr>
          <p:nvPr/>
        </p:nvSpPr>
        <p:spPr>
          <a:xfrm>
            <a:off x="381459" y="1230978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CIRCULAR AD LAYOUTS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A44260-323A-4F42-8DC0-AEF02FB101B9}"/>
              </a:ext>
            </a:extLst>
          </p:cNvPr>
          <p:cNvCxnSpPr>
            <a:cxnSpLocks/>
          </p:cNvCxnSpPr>
          <p:nvPr/>
        </p:nvCxnSpPr>
        <p:spPr>
          <a:xfrm>
            <a:off x="414114" y="2146097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food on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901BF3C8-D4CC-CB84-B783-0824EF7E3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68" y="1219526"/>
            <a:ext cx="2509073" cy="2509073"/>
          </a:xfrm>
          <a:prstGeom prst="rect">
            <a:avLst/>
          </a:prstGeom>
        </p:spPr>
      </p:pic>
      <p:pic>
        <p:nvPicPr>
          <p:cNvPr id="7" name="Picture 6" descr="A green and white advertisement&#10;&#10;Description automatically generated">
            <a:extLst>
              <a:ext uri="{FF2B5EF4-FFF2-40B4-BE49-F238E27FC236}">
                <a16:creationId xmlns:a16="http://schemas.microsoft.com/office/drawing/2014/main" id="{1BD36D3A-1B05-3B22-33C1-A42107C56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2" y="4028705"/>
            <a:ext cx="8213899" cy="246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Digital Banners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B34989-0AF7-704F-8756-66938DB5C34D}"/>
              </a:ext>
            </a:extLst>
          </p:cNvPr>
          <p:cNvSpPr txBox="1">
            <a:spLocks/>
          </p:cNvSpPr>
          <p:nvPr/>
        </p:nvSpPr>
        <p:spPr>
          <a:xfrm>
            <a:off x="381459" y="1181100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DIGITAL AD LAYOUTS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2E18F6-0039-D146-89EB-2E201E4E9DE1}"/>
              </a:ext>
            </a:extLst>
          </p:cNvPr>
          <p:cNvCxnSpPr>
            <a:cxnSpLocks/>
          </p:cNvCxnSpPr>
          <p:nvPr/>
        </p:nvCxnSpPr>
        <p:spPr>
          <a:xfrm>
            <a:off x="414114" y="2096219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C7AC43-65EB-F247-A0BC-124CD97A4823}"/>
              </a:ext>
            </a:extLst>
          </p:cNvPr>
          <p:cNvSpPr>
            <a:spLocks noGrp="1"/>
          </p:cNvSpPr>
          <p:nvPr/>
        </p:nvSpPr>
        <p:spPr>
          <a:xfrm>
            <a:off x="51765" y="2201994"/>
            <a:ext cx="1635856" cy="2197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</a:rPr>
              <a:t>300 x 250</a:t>
            </a:r>
          </a:p>
          <a:p>
            <a:r>
              <a:rPr lang="en-US">
                <a:latin typeface="Times New Roman" panose="02020603050405020304" pitchFamily="18" charset="0"/>
              </a:rPr>
              <a:t>728 x 90</a:t>
            </a:r>
          </a:p>
          <a:p>
            <a:r>
              <a:rPr lang="en-US">
                <a:latin typeface="Times New Roman" panose="02020603050405020304" pitchFamily="18" charset="0"/>
              </a:rPr>
              <a:t>160 x 600</a:t>
            </a:r>
          </a:p>
          <a:p>
            <a:r>
              <a:rPr lang="en-US">
                <a:latin typeface="Times New Roman" panose="02020603050405020304" pitchFamily="18" charset="0"/>
              </a:rPr>
              <a:t>320 x 50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809501E-235E-4340-B9F3-057A21DC454B}"/>
              </a:ext>
            </a:extLst>
          </p:cNvPr>
          <p:cNvSpPr txBox="1">
            <a:spLocks/>
          </p:cNvSpPr>
          <p:nvPr/>
        </p:nvSpPr>
        <p:spPr>
          <a:xfrm>
            <a:off x="6134221" y="4103538"/>
            <a:ext cx="913539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300 x 250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3B9ECC4-D27F-7F49-A679-5CAA30A3BDD4}"/>
              </a:ext>
            </a:extLst>
          </p:cNvPr>
          <p:cNvSpPr txBox="1">
            <a:spLocks/>
          </p:cNvSpPr>
          <p:nvPr/>
        </p:nvSpPr>
        <p:spPr>
          <a:xfrm>
            <a:off x="5750009" y="6260873"/>
            <a:ext cx="1220102" cy="31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728 x 90</a:t>
            </a:r>
            <a:br>
              <a:rPr lang="en-US">
                <a:latin typeface="Century Gothic" panose="020B0502020202020204" pitchFamily="34" charset="0"/>
              </a:rPr>
            </a:br>
            <a:r>
              <a:rPr lang="en-US">
                <a:latin typeface="Century Gothic" panose="020B0502020202020204" pitchFamily="34" charset="0"/>
              </a:rPr>
              <a:t>SHOWN AT 75%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9B3361-C733-0646-94ED-8467DBE3B887}"/>
              </a:ext>
            </a:extLst>
          </p:cNvPr>
          <p:cNvSpPr txBox="1">
            <a:spLocks/>
          </p:cNvSpPr>
          <p:nvPr/>
        </p:nvSpPr>
        <p:spPr>
          <a:xfrm>
            <a:off x="6203229" y="5053183"/>
            <a:ext cx="794209" cy="23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320 x 50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BA8787E-AE7D-A44E-950D-0726B7362278}"/>
              </a:ext>
            </a:extLst>
          </p:cNvPr>
          <p:cNvSpPr txBox="1">
            <a:spLocks/>
          </p:cNvSpPr>
          <p:nvPr/>
        </p:nvSpPr>
        <p:spPr>
          <a:xfrm>
            <a:off x="7266497" y="6446382"/>
            <a:ext cx="1381398" cy="411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entury Gothic" panose="020B0502020202020204" pitchFamily="34" charset="0"/>
              </a:rPr>
              <a:t>160 x 600 </a:t>
            </a:r>
            <a:br>
              <a:rPr lang="en-US">
                <a:latin typeface="Century Gothic" panose="020B0502020202020204" pitchFamily="34" charset="0"/>
              </a:rPr>
            </a:br>
            <a:r>
              <a:rPr lang="en-US">
                <a:latin typeface="Century Gothic" panose="020B0502020202020204" pitchFamily="34" charset="0"/>
              </a:rPr>
              <a:t>SHOWN AT 75%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D70416-E433-B941-8F26-98775C71D434}"/>
              </a:ext>
            </a:extLst>
          </p:cNvPr>
          <p:cNvSpPr/>
          <p:nvPr/>
        </p:nvSpPr>
        <p:spPr>
          <a:xfrm>
            <a:off x="51765" y="6309405"/>
            <a:ext cx="6886574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000" b="1" spc="100" dirty="0">
                <a:solidFill>
                  <a:srgbClr val="000000"/>
                </a:solidFill>
                <a:latin typeface="Times New Roman"/>
                <a:cs typeface="Times New Roman"/>
              </a:rPr>
              <a:t>Call to Action Options: </a:t>
            </a:r>
            <a:r>
              <a:rPr lang="en-US" sz="1000" spc="100" dirty="0">
                <a:solidFill>
                  <a:srgbClr val="000000"/>
                </a:solidFill>
                <a:latin typeface="Times New Roman"/>
                <a:cs typeface="Times New Roman"/>
              </a:rPr>
              <a:t>Shop Now, Save Now, Learn More</a:t>
            </a:r>
            <a:endParaRPr lang="en-US" sz="10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Picture 17" descr="A food on a stick&#10;&#10;Description automatically generated">
            <a:extLst>
              <a:ext uri="{FF2B5EF4-FFF2-40B4-BE49-F238E27FC236}">
                <a16:creationId xmlns:a16="http://schemas.microsoft.com/office/drawing/2014/main" id="{1C3F7C1F-F7D4-9A3F-76CA-8CE5BCA1A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051" y="799936"/>
            <a:ext cx="1501620" cy="5631075"/>
          </a:xfrm>
          <a:prstGeom prst="rect">
            <a:avLst/>
          </a:prstGeom>
        </p:spPr>
      </p:pic>
      <p:pic>
        <p:nvPicPr>
          <p:cNvPr id="20" name="Picture 19" descr="A food on a green background&#10;&#10;Description automatically generated">
            <a:extLst>
              <a:ext uri="{FF2B5EF4-FFF2-40B4-BE49-F238E27FC236}">
                <a16:creationId xmlns:a16="http://schemas.microsoft.com/office/drawing/2014/main" id="{1D0D3B7A-1FA1-D483-47F9-53C372D7F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19" y="1778203"/>
            <a:ext cx="2723430" cy="2269526"/>
          </a:xfrm>
          <a:prstGeom prst="rect">
            <a:avLst/>
          </a:prstGeom>
        </p:spPr>
      </p:pic>
      <p:pic>
        <p:nvPicPr>
          <p:cNvPr id="22" name="Picture 21" descr="A green and white sign with white text&#10;&#10;Description automatically generated">
            <a:extLst>
              <a:ext uri="{FF2B5EF4-FFF2-40B4-BE49-F238E27FC236}">
                <a16:creationId xmlns:a16="http://schemas.microsoft.com/office/drawing/2014/main" id="{F641FC60-F079-85CF-B420-8FB5D50F7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318" y="4420283"/>
            <a:ext cx="4051300" cy="622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009135-F197-95D3-6CDE-874EBF38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05" y="5408163"/>
            <a:ext cx="6965413" cy="8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7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Social 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D75D4D-6935-104B-A616-02B0543E69D7}"/>
              </a:ext>
            </a:extLst>
          </p:cNvPr>
          <p:cNvSpPr txBox="1">
            <a:spLocks/>
          </p:cNvSpPr>
          <p:nvPr/>
        </p:nvSpPr>
        <p:spPr>
          <a:xfrm>
            <a:off x="200313" y="789798"/>
            <a:ext cx="5676900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LAYOUTS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48B0F46-4779-E543-AE6D-39A778E0EE9A}"/>
              </a:ext>
            </a:extLst>
          </p:cNvPr>
          <p:cNvSpPr txBox="1">
            <a:spLocks/>
          </p:cNvSpPr>
          <p:nvPr/>
        </p:nvSpPr>
        <p:spPr>
          <a:xfrm>
            <a:off x="8077200" y="2451494"/>
            <a:ext cx="730837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X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5E9D263-AFDB-8D45-A8A0-289E6CAB714E}"/>
              </a:ext>
            </a:extLst>
          </p:cNvPr>
          <p:cNvSpPr txBox="1">
            <a:spLocks/>
          </p:cNvSpPr>
          <p:nvPr/>
        </p:nvSpPr>
        <p:spPr>
          <a:xfrm>
            <a:off x="3610989" y="3403193"/>
            <a:ext cx="1399506" cy="219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INSTAGRAM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2029CC-1AAF-A043-8C21-714E26E1E848}"/>
              </a:ext>
            </a:extLst>
          </p:cNvPr>
          <p:cNvSpPr txBox="1">
            <a:spLocks/>
          </p:cNvSpPr>
          <p:nvPr/>
        </p:nvSpPr>
        <p:spPr>
          <a:xfrm>
            <a:off x="200313" y="1675351"/>
            <a:ext cx="3097417" cy="6208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Facebook newsfeed ad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1200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x 630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Instagram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1080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x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1080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X: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</a:rPr>
              <a:t> 1200 x 675</a:t>
            </a:r>
            <a:endParaRPr lang="en-US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2BDC911-1A06-8648-A293-16C3DC3CD037}"/>
              </a:ext>
            </a:extLst>
          </p:cNvPr>
          <p:cNvSpPr txBox="1">
            <a:spLocks/>
          </p:cNvSpPr>
          <p:nvPr/>
        </p:nvSpPr>
        <p:spPr>
          <a:xfrm>
            <a:off x="3547533" y="4982094"/>
            <a:ext cx="5291667" cy="1590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Tonight, experience the bold flavors of authentic Korean cuisine in your kitchen 🥟🥢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endParaRPr lang="en-US" sz="12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FBDAEC-9903-C342-BEF4-6A392B8F64CF}"/>
              </a:ext>
            </a:extLst>
          </p:cNvPr>
          <p:cNvSpPr txBox="1">
            <a:spLocks/>
          </p:cNvSpPr>
          <p:nvPr/>
        </p:nvSpPr>
        <p:spPr>
          <a:xfrm>
            <a:off x="3641944" y="4516230"/>
            <a:ext cx="3457152" cy="300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SOCIAL POST COPY OPTIONS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F2B69C-29A5-C049-B27D-029A98AB3052}"/>
              </a:ext>
            </a:extLst>
          </p:cNvPr>
          <p:cNvCxnSpPr>
            <a:cxnSpLocks/>
          </p:cNvCxnSpPr>
          <p:nvPr/>
        </p:nvCxnSpPr>
        <p:spPr>
          <a:xfrm>
            <a:off x="3674599" y="4900668"/>
            <a:ext cx="280579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95F80E5-8703-8D44-B285-6E14D4D0A3B7}"/>
              </a:ext>
            </a:extLst>
          </p:cNvPr>
          <p:cNvSpPr txBox="1">
            <a:spLocks/>
          </p:cNvSpPr>
          <p:nvPr/>
        </p:nvSpPr>
        <p:spPr>
          <a:xfrm>
            <a:off x="7991036" y="4032976"/>
            <a:ext cx="997604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51440DF7-6509-0645-A9D6-9B7984C19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5161" y="2523469"/>
            <a:ext cx="2938298" cy="34906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1EFBF7-7330-0240-8F54-66B5275CD09B}"/>
              </a:ext>
            </a:extLst>
          </p:cNvPr>
          <p:cNvSpPr/>
          <p:nvPr/>
        </p:nvSpPr>
        <p:spPr>
          <a:xfrm>
            <a:off x="1311964" y="6309405"/>
            <a:ext cx="6886574" cy="2462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1000" b="1" spc="100" dirty="0">
                <a:solidFill>
                  <a:srgbClr val="000000"/>
                </a:solidFill>
                <a:latin typeface="Times New Roman"/>
                <a:cs typeface="Times New Roman"/>
              </a:rPr>
              <a:t>Call to Action Options: </a:t>
            </a:r>
            <a:r>
              <a:rPr lang="en-US" sz="1000" spc="100" dirty="0">
                <a:solidFill>
                  <a:srgbClr val="000000"/>
                </a:solidFill>
                <a:latin typeface="Times New Roman"/>
                <a:cs typeface="Times New Roman"/>
              </a:rPr>
              <a:t>Shop Now, Save Now, Learn More</a:t>
            </a:r>
            <a:endParaRPr lang="en-US" sz="1000" spc="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00092-305B-6944-9CD6-4EEA0F11D3B7}"/>
              </a:ext>
            </a:extLst>
          </p:cNvPr>
          <p:cNvSpPr/>
          <p:nvPr/>
        </p:nvSpPr>
        <p:spPr>
          <a:xfrm>
            <a:off x="408934" y="2948247"/>
            <a:ext cx="2661421" cy="42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D3E145-4B7A-D44A-87A1-A983A014896E}"/>
              </a:ext>
            </a:extLst>
          </p:cNvPr>
          <p:cNvSpPr/>
          <p:nvPr/>
        </p:nvSpPr>
        <p:spPr>
          <a:xfrm>
            <a:off x="421180" y="4866354"/>
            <a:ext cx="2610195" cy="265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039FC0-E5D5-7B49-99EF-BF6AFEAEE3BF}"/>
              </a:ext>
            </a:extLst>
          </p:cNvPr>
          <p:cNvSpPr txBox="1">
            <a:spLocks/>
          </p:cNvSpPr>
          <p:nvPr/>
        </p:nvSpPr>
        <p:spPr>
          <a:xfrm>
            <a:off x="355992" y="2887481"/>
            <a:ext cx="2767303" cy="520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+mn-lt"/>
                <a:cs typeface="Times New Roman"/>
              </a:rPr>
              <a:t>Tonight, experience the bold flavors of authentic Korean cuisine in your kitchen.  Go bold.  Go </a:t>
            </a:r>
            <a:r>
              <a:rPr lang="en-US" sz="700" dirty="0" err="1">
                <a:solidFill>
                  <a:srgbClr val="000000"/>
                </a:solidFill>
                <a:latin typeface="+mn-lt"/>
                <a:cs typeface="Times New Roman"/>
              </a:rPr>
              <a:t>Bibigo</a:t>
            </a:r>
            <a:r>
              <a:rPr lang="en-US" sz="700" dirty="0">
                <a:solidFill>
                  <a:srgbClr val="000000"/>
                </a:solidFill>
                <a:latin typeface="+mn-lt"/>
                <a:cs typeface="Times New Roman"/>
              </a:rPr>
              <a:t>.</a:t>
            </a:r>
            <a:endParaRPr lang="en-US" sz="7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39C4391-0CD7-8A44-802C-445A35039138}"/>
              </a:ext>
            </a:extLst>
          </p:cNvPr>
          <p:cNvSpPr txBox="1">
            <a:spLocks/>
          </p:cNvSpPr>
          <p:nvPr/>
        </p:nvSpPr>
        <p:spPr>
          <a:xfrm>
            <a:off x="402173" y="4990892"/>
            <a:ext cx="2721122" cy="1917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650" dirty="0">
                <a:solidFill>
                  <a:srgbClr val="000000"/>
                </a:solidFill>
                <a:latin typeface="+mn-lt"/>
                <a:cs typeface="Times New Roman"/>
              </a:rPr>
              <a:t>Now in the freezer aisle </a:t>
            </a:r>
            <a:endParaRPr lang="en-US" sz="65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0D29546-D82E-F541-BB30-60EFA4795D02}"/>
              </a:ext>
            </a:extLst>
          </p:cNvPr>
          <p:cNvSpPr txBox="1">
            <a:spLocks/>
          </p:cNvSpPr>
          <p:nvPr/>
        </p:nvSpPr>
        <p:spPr>
          <a:xfrm>
            <a:off x="392156" y="4866354"/>
            <a:ext cx="2004823" cy="16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Times" pitchFamily="2" charset="0"/>
                <a:cs typeface="Times New Roman"/>
              </a:rPr>
              <a:t>BIBIGO® Korean Cuisine.</a:t>
            </a:r>
            <a:endParaRPr lang="en-US" sz="800" b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cs typeface="Times New Roman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92852B0-7598-2640-BFAA-00632C099859}"/>
              </a:ext>
            </a:extLst>
          </p:cNvPr>
          <p:cNvSpPr txBox="1">
            <a:spLocks/>
          </p:cNvSpPr>
          <p:nvPr/>
        </p:nvSpPr>
        <p:spPr>
          <a:xfrm>
            <a:off x="314360" y="5835519"/>
            <a:ext cx="997604" cy="205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Baskerville" panose="02020502070401020303" pitchFamily="18" charset="0"/>
                <a:cs typeface="+mn-cs"/>
              </a:rPr>
              <a:t>FACEBOOK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153DB5-3055-46C9-8A96-204204D2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965" y="3049694"/>
            <a:ext cx="266175" cy="1008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F2A400-DF03-F858-712A-E4197D0EA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221" y="1148762"/>
            <a:ext cx="2242016" cy="22420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77E2860-B49A-8C0C-E207-65BD6DF27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398" y="2825880"/>
            <a:ext cx="2336638" cy="12263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4515DA4-6310-9496-8F22-F98280501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399" y="1162007"/>
            <a:ext cx="2336638" cy="13147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7188B9-0BE8-8A15-D465-F6B0A6BFF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79" y="3436416"/>
            <a:ext cx="2665353" cy="139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8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A77F-BB29-9B4E-A59A-3F8F3220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4" y="225978"/>
            <a:ext cx="7832036" cy="69836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Digital Copy &amp; CTA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FD8-0903-2F48-ADB3-DAD9D951F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7226" y="6492875"/>
            <a:ext cx="526774" cy="365125"/>
          </a:xfrm>
        </p:spPr>
        <p:txBody>
          <a:bodyPr/>
          <a:lstStyle/>
          <a:p>
            <a:fld id="{EFF9205E-06F9-F34E-BACE-5456D1578FB5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DCB96C-8226-8445-A647-9661A94D07B1}"/>
              </a:ext>
            </a:extLst>
          </p:cNvPr>
          <p:cNvSpPr txBox="1">
            <a:spLocks/>
          </p:cNvSpPr>
          <p:nvPr/>
        </p:nvSpPr>
        <p:spPr>
          <a:xfrm>
            <a:off x="423023" y="1056015"/>
            <a:ext cx="4257675" cy="5715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i="0" kern="1200">
                <a:solidFill>
                  <a:schemeClr val="tx1"/>
                </a:solidFill>
                <a:latin typeface="Futura" panose="02000503000000000000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900" spc="225" dirty="0">
                <a:solidFill>
                  <a:srgbClr val="000000"/>
                </a:solidFill>
                <a:latin typeface="Century Gothic" panose="020B0502020202020204" pitchFamily="34" charset="0"/>
              </a:rPr>
              <a:t>ALT DIGITAL CTA OPTIONS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061759-3656-264C-9414-F7CA21005CD7}"/>
              </a:ext>
            </a:extLst>
          </p:cNvPr>
          <p:cNvCxnSpPr>
            <a:cxnSpLocks/>
          </p:cNvCxnSpPr>
          <p:nvPr/>
        </p:nvCxnSpPr>
        <p:spPr>
          <a:xfrm>
            <a:off x="447514" y="1787641"/>
            <a:ext cx="328204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58B8282-3602-CD4D-AAE4-22299FAC0DC5}"/>
              </a:ext>
            </a:extLst>
          </p:cNvPr>
          <p:cNvSpPr txBox="1"/>
          <p:nvPr/>
        </p:nvSpPr>
        <p:spPr>
          <a:xfrm>
            <a:off x="423023" y="1859718"/>
            <a:ext cx="449684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Learn More, Shop Now or Save Now CTA Options: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Link to the product page on the retailer's website for product information (CTA: Learn More).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Link to the product page on the retailer's website to add to cart if they have this capability (CTA: Shop Now).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Times New Roman"/>
                <a:cs typeface="Times New Roman"/>
              </a:rPr>
              <a:t>Link to a coupon or offer (CTA: Save Now).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FCD447A-727A-924A-B8CF-79DAC4A5564E}"/>
              </a:ext>
            </a:extLst>
          </p:cNvPr>
          <p:cNvSpPr txBox="1">
            <a:spLocks/>
          </p:cNvSpPr>
          <p:nvPr/>
        </p:nvSpPr>
        <p:spPr>
          <a:xfrm>
            <a:off x="7864672" y="6305926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LEARN MORE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01CC80-DECD-8E41-AF56-BD45AEA7954C}"/>
              </a:ext>
            </a:extLst>
          </p:cNvPr>
          <p:cNvSpPr txBox="1">
            <a:spLocks/>
          </p:cNvSpPr>
          <p:nvPr/>
        </p:nvSpPr>
        <p:spPr>
          <a:xfrm>
            <a:off x="5133754" y="6305926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SAVE NOW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56C1F8-785E-E34B-ADA6-089C25B7A4CD}"/>
              </a:ext>
            </a:extLst>
          </p:cNvPr>
          <p:cNvSpPr txBox="1">
            <a:spLocks/>
          </p:cNvSpPr>
          <p:nvPr/>
        </p:nvSpPr>
        <p:spPr>
          <a:xfrm>
            <a:off x="2415448" y="6305926"/>
            <a:ext cx="1505107" cy="23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600" b="1" i="0" kern="1200" spc="300">
                <a:solidFill>
                  <a:schemeClr val="tx1"/>
                </a:solidFill>
                <a:latin typeface="Futura" panose="02000503000000000000" pitchFamily="2" charset="0"/>
                <a:ea typeface="Baskerville" panose="02020502070401020303" pitchFamily="18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0" i="0" kern="1200" spc="300">
                <a:solidFill>
                  <a:schemeClr val="tx1"/>
                </a:solidFill>
                <a:latin typeface="Adobe Caslon Pro Bold" panose="0205050205050A020403" pitchFamily="18" charset="77"/>
                <a:ea typeface="Baskerville" panose="02020502070401020303" pitchFamily="18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 panose="020B0502020202020204" pitchFamily="34" charset="0"/>
              </a:rPr>
              <a:t>300 x 250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SHOP NOW</a:t>
            </a:r>
          </a:p>
        </p:txBody>
      </p:sp>
      <p:pic>
        <p:nvPicPr>
          <p:cNvPr id="17" name="Picture 16" descr="A food with chopsticks on it&#10;&#10;Description automatically generated">
            <a:extLst>
              <a:ext uri="{FF2B5EF4-FFF2-40B4-BE49-F238E27FC236}">
                <a16:creationId xmlns:a16="http://schemas.microsoft.com/office/drawing/2014/main" id="{2648976F-7A9F-F7D5-0C43-2ED6AAE99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645" y="4031875"/>
            <a:ext cx="2723430" cy="2269525"/>
          </a:xfrm>
          <a:prstGeom prst="rect">
            <a:avLst/>
          </a:prstGeom>
        </p:spPr>
      </p:pic>
      <p:pic>
        <p:nvPicPr>
          <p:cNvPr id="19" name="Picture 18" descr="A food on a green background&#10;&#10;Description automatically generated">
            <a:extLst>
              <a:ext uri="{FF2B5EF4-FFF2-40B4-BE49-F238E27FC236}">
                <a16:creationId xmlns:a16="http://schemas.microsoft.com/office/drawing/2014/main" id="{04739B11-E771-05BF-6B98-293DAE92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29" y="4047596"/>
            <a:ext cx="2707280" cy="2256067"/>
          </a:xfrm>
          <a:prstGeom prst="rect">
            <a:avLst/>
          </a:prstGeom>
        </p:spPr>
      </p:pic>
      <p:pic>
        <p:nvPicPr>
          <p:cNvPr id="21" name="Picture 20" descr="A food on a green background&#10;&#10;Description automatically generated">
            <a:extLst>
              <a:ext uri="{FF2B5EF4-FFF2-40B4-BE49-F238E27FC236}">
                <a16:creationId xmlns:a16="http://schemas.microsoft.com/office/drawing/2014/main" id="{B6D428E3-0982-F065-C229-579FFF65D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438" y="4031876"/>
            <a:ext cx="2723430" cy="22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4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618</Words>
  <Application>Microsoft Macintosh PowerPoint</Application>
  <PresentationFormat>On-screen Show (4:3)</PresentationFormat>
  <Paragraphs>90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</vt:lpstr>
      <vt:lpstr>Times New Roman</vt:lpstr>
      <vt:lpstr>Office Theme</vt:lpstr>
      <vt:lpstr>PowerPoint Presentation</vt:lpstr>
      <vt:lpstr>Marketing Kit Guidelines</vt:lpstr>
      <vt:lpstr>Marketing Kit</vt:lpstr>
      <vt:lpstr>Circular Ads</vt:lpstr>
      <vt:lpstr>Digital Banners</vt:lpstr>
      <vt:lpstr>Social Media</vt:lpstr>
      <vt:lpstr>Digital Copy &amp; CTA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Helmke</dc:creator>
  <cp:lastModifiedBy>Shannon Helmke</cp:lastModifiedBy>
  <cp:revision>60</cp:revision>
  <dcterms:created xsi:type="dcterms:W3CDTF">2020-06-17T16:14:10Z</dcterms:created>
  <dcterms:modified xsi:type="dcterms:W3CDTF">2024-08-05T15:18:25Z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df1be6-0672-4263-b49c-54dc922cf236_Enabled">
    <vt:lpwstr>true</vt:lpwstr>
  </property>
  <property fmtid="{D5CDD505-2E9C-101B-9397-08002B2CF9AE}" pid="3" name="MSIP_Label_73df1be6-0672-4263-b49c-54dc922cf236_SetDate">
    <vt:lpwstr>2024-07-27T19:57:36Z</vt:lpwstr>
  </property>
  <property fmtid="{D5CDD505-2E9C-101B-9397-08002B2CF9AE}" pid="4" name="MSIP_Label_73df1be6-0672-4263-b49c-54dc922cf236_Method">
    <vt:lpwstr>Standard</vt:lpwstr>
  </property>
  <property fmtid="{D5CDD505-2E9C-101B-9397-08002B2CF9AE}" pid="5" name="MSIP_Label_73df1be6-0672-4263-b49c-54dc922cf236_Name">
    <vt:lpwstr>Confidential SubLabel 09</vt:lpwstr>
  </property>
  <property fmtid="{D5CDD505-2E9C-101B-9397-08002B2CF9AE}" pid="6" name="MSIP_Label_73df1be6-0672-4263-b49c-54dc922cf236_SiteId">
    <vt:lpwstr>0884da07-6823-4c0a-a30d-fbd44ca07a22</vt:lpwstr>
  </property>
  <property fmtid="{D5CDD505-2E9C-101B-9397-08002B2CF9AE}" pid="7" name="MSIP_Label_73df1be6-0672-4263-b49c-54dc922cf236_ActionId">
    <vt:lpwstr>8c2e601e-c285-485c-b7dd-7af4c8f6caeb</vt:lpwstr>
  </property>
  <property fmtid="{D5CDD505-2E9C-101B-9397-08002B2CF9AE}" pid="8" name="MSIP_Label_73df1be6-0672-4263-b49c-54dc922cf236_ContentBits">
    <vt:lpwstr>0</vt:lpwstr>
  </property>
</Properties>
</file>