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6" r:id="rId2"/>
    <p:sldId id="257" r:id="rId3"/>
    <p:sldId id="274" r:id="rId4"/>
    <p:sldId id="275" r:id="rId5"/>
    <p:sldId id="276" r:id="rId6"/>
    <p:sldId id="277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8B"/>
    <a:srgbClr val="F58220"/>
    <a:srgbClr val="1C1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/>
    <p:restoredTop sz="94554"/>
  </p:normalViewPr>
  <p:slideViewPr>
    <p:cSldViewPr snapToGrid="0">
      <p:cViewPr varScale="1">
        <p:scale>
          <a:sx n="122" d="100"/>
          <a:sy n="122" d="100"/>
        </p:scale>
        <p:origin x="216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85860-5369-2A45-B224-F11E09C6FC77}" type="datetimeFigureOut">
              <a:rPr lang="en-US" smtClean="0"/>
              <a:t>7/18/24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86371-EE55-CD4B-B47C-889839E2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5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86371-EE55-CD4B-B47C-889839E23F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86371-EE55-CD4B-B47C-889839E23F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6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CEF1E3-7BE6-9F70-D322-324E454379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90" t="14955" r="1148" b="5788"/>
          <a:stretch/>
        </p:blipFill>
        <p:spPr>
          <a:xfrm>
            <a:off x="-15937" y="0"/>
            <a:ext cx="12207938" cy="60498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7B8A13-8EFD-B40D-707F-7EF7994D678A}"/>
              </a:ext>
            </a:extLst>
          </p:cNvPr>
          <p:cNvSpPr/>
          <p:nvPr userDrawn="1"/>
        </p:nvSpPr>
        <p:spPr>
          <a:xfrm>
            <a:off x="0" y="6049894"/>
            <a:ext cx="12207937" cy="883451"/>
          </a:xfrm>
          <a:prstGeom prst="rect">
            <a:avLst/>
          </a:prstGeom>
          <a:solidFill>
            <a:srgbClr val="00468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BAAAE-2F14-22B5-443C-2D59591502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5937" y="6049895"/>
            <a:ext cx="12207938" cy="717805"/>
          </a:xfrm>
        </p:spPr>
        <p:txBody>
          <a:bodyPr anchor="b">
            <a:normAutofit/>
          </a:bodyPr>
          <a:lstStyle>
            <a:lvl1pPr algn="ctr">
              <a:defRPr sz="35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4" name="Picture 3" descr="A blue circle with white text&#10;&#10;Description automatically generated">
            <a:extLst>
              <a:ext uri="{FF2B5EF4-FFF2-40B4-BE49-F238E27FC236}">
                <a16:creationId xmlns:a16="http://schemas.microsoft.com/office/drawing/2014/main" id="{0518D7CD-D535-9382-394E-F2C5238E20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0088" y="424429"/>
            <a:ext cx="2767442" cy="311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5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A36A0-32F9-FF7C-FC1D-617BE0470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52093C-E4BD-C772-B30C-3B106CEC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5986" y="1543050"/>
            <a:ext cx="8871464" cy="4410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732B8A-2C52-11FC-5D46-FF863E18C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5986" y="326706"/>
            <a:ext cx="9106414" cy="862014"/>
          </a:xfrm>
        </p:spPr>
        <p:txBody>
          <a:bodyPr anchor="b">
            <a:normAutofit/>
          </a:bodyPr>
          <a:lstStyle>
            <a:lvl1pPr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146AAF-1BED-2754-C739-3C995BFE5302}"/>
              </a:ext>
            </a:extLst>
          </p:cNvPr>
          <p:cNvSpPr/>
          <p:nvPr userDrawn="1"/>
        </p:nvSpPr>
        <p:spPr>
          <a:xfrm>
            <a:off x="0" y="-8966"/>
            <a:ext cx="1245870" cy="6866965"/>
          </a:xfrm>
          <a:prstGeom prst="rect">
            <a:avLst/>
          </a:prstGeom>
          <a:solidFill>
            <a:srgbClr val="00468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circle with white text&#10;&#10;Description automatically generated">
            <a:extLst>
              <a:ext uri="{FF2B5EF4-FFF2-40B4-BE49-F238E27FC236}">
                <a16:creationId xmlns:a16="http://schemas.microsoft.com/office/drawing/2014/main" id="{D7C00FC9-C67E-F820-9642-1ABB7B9875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712" y="207236"/>
            <a:ext cx="2088315" cy="23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8A53F11-4029-2B6A-27AA-7DD3117EF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8044" y="365125"/>
            <a:ext cx="8685755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D238CB8-E85C-F6F6-67E6-565D9C940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8045" y="1825625"/>
            <a:ext cx="8685756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D56B99-4BF7-2ACA-22C1-2D70720831AB}"/>
              </a:ext>
            </a:extLst>
          </p:cNvPr>
          <p:cNvSpPr/>
          <p:nvPr userDrawn="1"/>
        </p:nvSpPr>
        <p:spPr>
          <a:xfrm>
            <a:off x="0" y="0"/>
            <a:ext cx="2580362" cy="110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7F44FE-906B-90EE-FB75-129C12A6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5A169E-8D40-C303-A69F-4FD5631B94E6}"/>
              </a:ext>
            </a:extLst>
          </p:cNvPr>
          <p:cNvSpPr/>
          <p:nvPr userDrawn="1"/>
        </p:nvSpPr>
        <p:spPr>
          <a:xfrm>
            <a:off x="0" y="-8966"/>
            <a:ext cx="1245870" cy="6866965"/>
          </a:xfrm>
          <a:prstGeom prst="rect">
            <a:avLst/>
          </a:prstGeom>
          <a:solidFill>
            <a:srgbClr val="00468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circle with white text&#10;&#10;Description automatically generated">
            <a:extLst>
              <a:ext uri="{FF2B5EF4-FFF2-40B4-BE49-F238E27FC236}">
                <a16:creationId xmlns:a16="http://schemas.microsoft.com/office/drawing/2014/main" id="{31C9F880-A18E-E09F-9DBA-D543A06507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712" y="207236"/>
            <a:ext cx="2088315" cy="23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4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AE7A4A-358B-340D-3F4F-AD0B1AC5CD8B}"/>
              </a:ext>
            </a:extLst>
          </p:cNvPr>
          <p:cNvSpPr/>
          <p:nvPr userDrawn="1"/>
        </p:nvSpPr>
        <p:spPr>
          <a:xfrm>
            <a:off x="0" y="6337077"/>
            <a:ext cx="12192000" cy="520922"/>
          </a:xfrm>
          <a:prstGeom prst="rect">
            <a:avLst/>
          </a:prstGeom>
          <a:solidFill>
            <a:srgbClr val="00468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71AC7-129E-4607-C7C0-6CE2A74F1D77}"/>
              </a:ext>
            </a:extLst>
          </p:cNvPr>
          <p:cNvSpPr/>
          <p:nvPr userDrawn="1"/>
        </p:nvSpPr>
        <p:spPr>
          <a:xfrm>
            <a:off x="0" y="542067"/>
            <a:ext cx="12192000" cy="520922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B8BFEF-CB93-26AA-4E96-A1E0DDBAD232}"/>
              </a:ext>
            </a:extLst>
          </p:cNvPr>
          <p:cNvSpPr/>
          <p:nvPr userDrawn="1"/>
        </p:nvSpPr>
        <p:spPr>
          <a:xfrm>
            <a:off x="0" y="0"/>
            <a:ext cx="12192000" cy="985520"/>
          </a:xfrm>
          <a:prstGeom prst="rect">
            <a:avLst/>
          </a:prstGeom>
          <a:solidFill>
            <a:srgbClr val="00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BEB16-F0DB-3FD2-D58E-43733680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7330" y="1623060"/>
            <a:ext cx="10172700" cy="442722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AAD9A9A-7283-C3BE-72EF-9343CDED8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7" y="642250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ue circle with white text&#10;&#10;Description automatically generated">
            <a:extLst>
              <a:ext uri="{FF2B5EF4-FFF2-40B4-BE49-F238E27FC236}">
                <a16:creationId xmlns:a16="http://schemas.microsoft.com/office/drawing/2014/main" id="{1A8C6148-67D0-A2C7-1C8A-10F1EC0D35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31" y="82438"/>
            <a:ext cx="1280868" cy="14401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9EC9B-0542-A03C-1F82-52626D3F8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330" y="1586"/>
            <a:ext cx="10694668" cy="862014"/>
          </a:xfrm>
        </p:spPr>
        <p:txBody>
          <a:bodyPr anchor="b">
            <a:norm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11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E60AEC-B661-F8CA-2E06-565A9EA6A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0908"/>
            <a:ext cx="10515600" cy="660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892B7-7FC1-4E1F-8C62-9FC0C1DC2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2604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AA0B3-C59C-4C11-E6C3-4993DB1B6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506B28-793F-3A4B-B988-7ACA30239D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wansmarketingkits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mailto:Zachary.berg@schwan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AAE957-47FF-DE43-BC1D-73C26308E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EVERGREEN MARKETING KIT</a:t>
            </a:r>
          </a:p>
        </p:txBody>
      </p:sp>
    </p:spTree>
    <p:extLst>
      <p:ext uri="{BB962C8B-B14F-4D97-AF65-F5344CB8AC3E}">
        <p14:creationId xmlns:p14="http://schemas.microsoft.com/office/powerpoint/2010/main" val="149866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C9CB0CAF-D782-815F-B843-1A592A70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044" y="365125"/>
            <a:ext cx="8685755" cy="737165"/>
          </a:xfrm>
        </p:spPr>
        <p:txBody>
          <a:bodyPr/>
          <a:lstStyle/>
          <a:p>
            <a:r>
              <a:rPr lang="en-US" dirty="0"/>
              <a:t>MARKETING KIT GUIDELINES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D7E47AE-42BE-818F-ECCA-12102A131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969" y="1257300"/>
            <a:ext cx="9166297" cy="4919664"/>
          </a:xfrm>
        </p:spPr>
        <p:txBody>
          <a:bodyPr>
            <a:noAutofit/>
          </a:bodyPr>
          <a:lstStyle/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Leverage the assets within this marketing kit to delight and inspire MRS. SMITH’S</a:t>
            </a:r>
            <a:r>
              <a:rPr lang="en-US" sz="1100" baseline="30000" dirty="0">
                <a:ea typeface="Baskerville" panose="02020502070401020303" pitchFamily="18" charset="0"/>
              </a:rPr>
              <a:t>®</a:t>
            </a:r>
            <a:r>
              <a:rPr lang="en-US" sz="1100" dirty="0">
                <a:ea typeface="Baskerville" panose="02020502070401020303" pitchFamily="18" charset="0"/>
              </a:rPr>
              <a:t> shoppers along the path to purchase.</a:t>
            </a:r>
            <a:endParaRPr lang="en-US" sz="1100" dirty="0"/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/>
              <a:t>Leverage retailer channels: placements in communications and tactics pre-shop (digital and circular).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/>
              <a:t>Leverage marketing kit assets to have a consistent look and feel at all touch points during the campaign.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1100" spc="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Baskerville" panose="02020502070401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200" b="1" spc="0" dirty="0">
                <a:solidFill>
                  <a:srgbClr val="39160F"/>
                </a:solidFill>
                <a:latin typeface="Arial" panose="020B0604020202020204" pitchFamily="34" charset="0"/>
                <a:ea typeface="Baskerville" panose="02020502070401020303" pitchFamily="18" charset="0"/>
              </a:rPr>
              <a:t>CIRCULAR ASSETS</a:t>
            </a:r>
            <a:endParaRPr lang="en-US" sz="1200" b="1" spc="0" dirty="0">
              <a:solidFill>
                <a:srgbClr val="39160F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Assets will include editable files along with MRS. SMITH’S</a:t>
            </a:r>
            <a:r>
              <a:rPr lang="en-US" sz="1100" baseline="30000" dirty="0">
                <a:ea typeface="Baskerville" panose="02020502070401020303" pitchFamily="18" charset="0"/>
              </a:rPr>
              <a:t>®</a:t>
            </a:r>
            <a:r>
              <a:rPr lang="en-US" sz="1100" dirty="0">
                <a:ea typeface="Baskerville" panose="02020502070401020303" pitchFamily="18" charset="0"/>
              </a:rPr>
              <a:t> pack-shot images.</a:t>
            </a:r>
            <a:endParaRPr lang="en-US" sz="1100" dirty="0"/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Leverage assets for placement in-ad and can update with correct product mix, description and pricing.</a:t>
            </a:r>
            <a:endParaRPr lang="en-US" sz="11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1100" spc="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Baskerville" panose="02020502070401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200" b="1" spc="0" dirty="0">
                <a:solidFill>
                  <a:srgbClr val="39160F"/>
                </a:solidFill>
                <a:latin typeface="Arial" panose="020B0604020202020204" pitchFamily="34" charset="0"/>
                <a:ea typeface="Baskerville" panose="02020502070401020303" pitchFamily="18" charset="0"/>
              </a:rPr>
              <a:t>DIGITAL BANNERS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Assets will include editable files. Retailers can add their logo to the banner.</a:t>
            </a:r>
            <a:endParaRPr lang="en-US" sz="1100" dirty="0"/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Leverage assets for placement on retail websites or ad exchange and can update the CTA based on click-through destination</a:t>
            </a:r>
            <a:r>
              <a:rPr lang="en-US" sz="1100" dirty="0"/>
              <a:t>.  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Click-through: all banner ads should link to MRS. SMITH’S</a:t>
            </a:r>
            <a:r>
              <a:rPr lang="en-US" sz="1100" baseline="30000" dirty="0">
                <a:ea typeface="Baskerville" panose="02020502070401020303" pitchFamily="18" charset="0"/>
              </a:rPr>
              <a:t>®</a:t>
            </a:r>
            <a:r>
              <a:rPr lang="en-US" sz="1100" dirty="0">
                <a:ea typeface="Baskerville" panose="02020502070401020303" pitchFamily="18" charset="0"/>
              </a:rPr>
              <a:t> product information on the brand’s site, retailer’s site or digital incentives (if available).</a:t>
            </a:r>
            <a:endParaRPr lang="en-US" sz="1100" dirty="0"/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1100" spc="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Baskerville" panose="02020502070401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200" b="1" spc="0" dirty="0">
                <a:solidFill>
                  <a:srgbClr val="39160F"/>
                </a:solidFill>
                <a:latin typeface="Arial" panose="020B0604020202020204" pitchFamily="34" charset="0"/>
                <a:ea typeface="Baskerville" panose="02020502070401020303" pitchFamily="18" charset="0"/>
              </a:rPr>
              <a:t>SOCIAL MEDIA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Assets will include digital-ready images that can be used on retailer’s Facebook, X and Instagram channels.</a:t>
            </a:r>
            <a:endParaRPr lang="en-US" sz="1100" dirty="0"/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Social post copy will be provided. Retailers can adjust copy to align with their social voice/tone and can highlight special offers or deals available on </a:t>
            </a:r>
            <a:r>
              <a:rPr lang="en-US" sz="1100" dirty="0" err="1">
                <a:ea typeface="Baskerville" panose="02020502070401020303" pitchFamily="18" charset="0"/>
              </a:rPr>
              <a:t>mrssmiths.com</a:t>
            </a:r>
            <a:r>
              <a:rPr lang="en-US" sz="1100" dirty="0">
                <a:ea typeface="Baskerville" panose="02020502070401020303" pitchFamily="18" charset="0"/>
              </a:rPr>
              <a:t> or the retailer’s site.</a:t>
            </a:r>
            <a:endParaRPr lang="en-US" sz="1100" dirty="0"/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ea typeface="Baskerville" panose="02020502070401020303" pitchFamily="18" charset="0"/>
              </a:rPr>
              <a:t>Click-through/link: social posts should link to MRS. SMITH’S</a:t>
            </a:r>
            <a:r>
              <a:rPr lang="en-US" sz="1100" baseline="30000" dirty="0">
                <a:ea typeface="Baskerville" panose="02020502070401020303" pitchFamily="18" charset="0"/>
              </a:rPr>
              <a:t>®</a:t>
            </a:r>
            <a:r>
              <a:rPr lang="en-US" sz="1100" dirty="0">
                <a:ea typeface="Baskerville" panose="02020502070401020303" pitchFamily="18" charset="0"/>
              </a:rPr>
              <a:t> product information on brand’s site, retailer’s site or digital incentives (if available).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/>
              <a:buChar char="•"/>
            </a:pPr>
            <a:endParaRPr lang="en-US" sz="1100" spc="0" dirty="0">
              <a:latin typeface="Arial" panose="020B0604020202020204" pitchFamily="34" charset="0"/>
              <a:ea typeface="Baskerville" panose="02020502070401020303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1100" spc="0" dirty="0">
              <a:latin typeface="Arial" panose="020B0604020202020204" pitchFamily="34" charset="0"/>
              <a:ea typeface="Baskerville" panose="02020502070401020303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/>
              <a:buChar char="•"/>
            </a:pPr>
            <a:endParaRPr lang="en-US" sz="1100" spc="0" dirty="0">
              <a:latin typeface="Arial" panose="020B0604020202020204" pitchFamily="34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6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9058-9F86-0E0E-A902-C00C1855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EVERGREEN MARKETING KIT DELIVERABLES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4905A-A952-6201-98E1-4D7D1013E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0" y="1671479"/>
            <a:ext cx="5410200" cy="4322921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39160F"/>
                </a:solidFill>
                <a:ea typeface="Baskerville" panose="02020502070401020303" pitchFamily="18" charset="0"/>
              </a:rPr>
              <a:t>DELIVERABLES</a:t>
            </a:r>
            <a:br>
              <a:rPr lang="en-US" dirty="0">
                <a:ea typeface="Baskerville" panose="02020502070401020303" pitchFamily="18" charset="0"/>
              </a:rPr>
            </a:br>
            <a:endParaRPr lang="en-US" dirty="0">
              <a:solidFill>
                <a:schemeClr val="accent4">
                  <a:lumMod val="75000"/>
                </a:schemeClr>
              </a:solidFill>
              <a:ea typeface="Baskerville" panose="02020502070401020303" pitchFamily="18" charset="0"/>
            </a:endParaRPr>
          </a:p>
          <a:p>
            <a:pPr>
              <a:spcBef>
                <a:spcPct val="0"/>
              </a:spcBef>
            </a:pPr>
            <a:r>
              <a:rPr lang="en-US" sz="1800" b="1" dirty="0">
                <a:ea typeface="Baskerville" panose="02020502070401020303" pitchFamily="18" charset="0"/>
              </a:rPr>
              <a:t>Circular Ad Layouts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Baskerville" panose="02020502070401020303" pitchFamily="18" charset="0"/>
              </a:rPr>
              <a:t>3" W x 3" H and 10" W x 3" H</a:t>
            </a:r>
          </a:p>
          <a:p>
            <a:pPr>
              <a:spcBef>
                <a:spcPct val="0"/>
              </a:spcBef>
            </a:pPr>
            <a:endParaRPr lang="en-US" sz="1700" dirty="0">
              <a:ea typeface="Baskerville" panose="02020502070401020303" pitchFamily="18" charset="0"/>
            </a:endParaRPr>
          </a:p>
          <a:p>
            <a:pPr>
              <a:spcBef>
                <a:spcPct val="0"/>
              </a:spcBef>
            </a:pPr>
            <a:r>
              <a:rPr lang="en-US" sz="1800" b="1" dirty="0">
                <a:ea typeface="Baskerville" panose="02020502070401020303" pitchFamily="18" charset="0"/>
              </a:rPr>
              <a:t>Digital</a:t>
            </a:r>
            <a:endParaRPr lang="en-US" sz="1800" b="1" dirty="0"/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Baskerville" panose="02020502070401020303" pitchFamily="18" charset="0"/>
              </a:rPr>
              <a:t>Standard banners: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1400" dirty="0">
                <a:ea typeface="Baskerville" panose="02020502070401020303" pitchFamily="18" charset="0"/>
              </a:rPr>
              <a:t>       300 x 250, 728 x 90, 160 x 600 and 320 x 50</a:t>
            </a:r>
          </a:p>
          <a:p>
            <a:pPr>
              <a:spcBef>
                <a:spcPct val="0"/>
              </a:spcBef>
            </a:pPr>
            <a:endParaRPr lang="en-US" sz="1700" dirty="0">
              <a:ea typeface="Baskerville" panose="02020502070401020303" pitchFamily="18" charset="0"/>
            </a:endParaRPr>
          </a:p>
          <a:p>
            <a:pPr>
              <a:spcBef>
                <a:spcPct val="0"/>
              </a:spcBef>
            </a:pPr>
            <a:r>
              <a:rPr lang="en-US" sz="1800" b="1" dirty="0">
                <a:ea typeface="Baskerville" panose="02020502070401020303" pitchFamily="18" charset="0"/>
              </a:rPr>
              <a:t>Social Media</a:t>
            </a:r>
            <a:endParaRPr lang="en-US" sz="1800" b="1" dirty="0"/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Baskerville" panose="02020502070401020303" pitchFamily="18" charset="0"/>
              </a:rPr>
              <a:t>Instagram: 1080 x 1350 pixels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Baskerville" panose="02020502070401020303" pitchFamily="18" charset="0"/>
              </a:rPr>
              <a:t>Facebook: 1200 x 1200 pixels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Baskerville" panose="02020502070401020303" pitchFamily="18" charset="0"/>
              </a:rPr>
              <a:t>X: 1200 x 1200 pixels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Baskerville" panose="02020502070401020303" pitchFamily="18" charset="0"/>
              </a:rPr>
              <a:t>+ post copy options for all platforms</a:t>
            </a:r>
            <a:endParaRPr lang="en-US" sz="1400" dirty="0">
              <a:solidFill>
                <a:srgbClr val="000000"/>
              </a:solidFill>
              <a:ea typeface="Baskerville" panose="02020502070401020303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344AA1-DD2A-0B8D-04F2-232F99E4C548}"/>
              </a:ext>
            </a:extLst>
          </p:cNvPr>
          <p:cNvGrpSpPr/>
          <p:nvPr/>
        </p:nvGrpSpPr>
        <p:grpSpPr>
          <a:xfrm>
            <a:off x="1595195" y="4828131"/>
            <a:ext cx="3561929" cy="767744"/>
            <a:chOff x="2730228" y="5077542"/>
            <a:chExt cx="3561929" cy="767744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E5857DB1-CAE9-524F-A545-0299DF02E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0228" y="5077542"/>
              <a:ext cx="3561929" cy="767744"/>
            </a:xfrm>
            <a:prstGeom prst="rect">
              <a:avLst/>
            </a:prstGeom>
          </p:spPr>
        </p:pic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2F4B08AB-F585-D7ED-409F-F533541196C4}"/>
                </a:ext>
              </a:extLst>
            </p:cNvPr>
            <p:cNvSpPr txBox="1"/>
            <p:nvPr/>
          </p:nvSpPr>
          <p:spPr>
            <a:xfrm>
              <a:off x="2730228" y="5106676"/>
              <a:ext cx="3561929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Futura Condensed Medium" panose="02000503000000000000" pitchFamily="2" charset="0"/>
                </a:rPr>
                <a:t>DOWNLOAD ASSETS: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Futura Condensed Medium" panose="02000503000000000000" pitchFamily="2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CLICK HERE</a:t>
              </a:r>
              <a:endParaRPr lang="en-US" b="1" dirty="0">
                <a:solidFill>
                  <a:schemeClr val="bg1"/>
                </a:solidFill>
                <a:latin typeface="Futura Condensed Medium" panose="02000503000000000000" pitchFamily="2" charset="0"/>
                <a:cs typeface="Calibri" panose="020F0502020204030204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F468DEE-658D-6A2E-7EBA-66C9B45F90AA}"/>
              </a:ext>
            </a:extLst>
          </p:cNvPr>
          <p:cNvSpPr/>
          <p:nvPr/>
        </p:nvSpPr>
        <p:spPr>
          <a:xfrm>
            <a:off x="1090159" y="5776125"/>
            <a:ext cx="4572000" cy="7017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100" b="1" dirty="0">
                <a:solidFill>
                  <a:srgbClr val="39160F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HAVE QUESTIONS OR NEED ADDITIONAL SUPPORT?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100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Contact: Zachary Berg </a:t>
            </a:r>
            <a:r>
              <a:rPr lang="en-US" sz="1100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  <a:hlinkClick r:id="rId4"/>
              </a:rPr>
              <a:t>zachary.berg@schwans.com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100" dirty="0">
              <a:latin typeface="Futura Book" panose="02000503000000000000" pitchFamily="2" charset="0"/>
              <a:cs typeface="Times New Roman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100" dirty="0">
              <a:latin typeface="Futura Book" panose="02000503000000000000" pitchFamily="2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09A8C4-9580-0951-C0E2-EEF5AD1781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063418" y="1823813"/>
            <a:ext cx="2840202" cy="284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5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9058-9F86-0E0E-A902-C00C1855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ADS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1B0298F-3815-BDAE-1408-23F4142C446A}"/>
              </a:ext>
            </a:extLst>
          </p:cNvPr>
          <p:cNvSpPr txBox="1">
            <a:spLocks/>
          </p:cNvSpPr>
          <p:nvPr/>
        </p:nvSpPr>
        <p:spPr>
          <a:xfrm>
            <a:off x="1141176" y="3540644"/>
            <a:ext cx="1117342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spc="100" dirty="0">
                <a:solidFill>
                  <a:srgbClr val="000000"/>
                </a:solidFill>
                <a:latin typeface="Futura Condensed Medium" panose="02000503000000000000" pitchFamily="2" charset="0"/>
              </a:rPr>
              <a:t>3</a:t>
            </a:r>
            <a:r>
              <a:rPr kumimoji="0" lang="en-US" sz="80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Condensed Medium" panose="02000503000000000000" pitchFamily="2" charset="0"/>
              </a:rPr>
              <a:t>" W X 3" H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191D376-1B86-C2DC-E578-2C78DE3168D6}"/>
              </a:ext>
            </a:extLst>
          </p:cNvPr>
          <p:cNvSpPr txBox="1">
            <a:spLocks/>
          </p:cNvSpPr>
          <p:nvPr/>
        </p:nvSpPr>
        <p:spPr>
          <a:xfrm>
            <a:off x="1141176" y="6124608"/>
            <a:ext cx="1117342" cy="23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800" spc="100">
                <a:solidFill>
                  <a:srgbClr val="000000"/>
                </a:solidFill>
                <a:latin typeface="Futura Condensed Medium" panose="02000503000000000000" pitchFamily="2" charset="0"/>
              </a:rPr>
              <a:t>10" W X 3" 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694AA1-9905-1446-72F2-6AA5F82169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31781" y="1217960"/>
            <a:ext cx="2315650" cy="2315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1129AE-618E-193E-A282-7CB8B5DA36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31784" y="3904596"/>
            <a:ext cx="7172490" cy="21517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C9B9B0C-48F1-26DC-B22D-4E8B20FAE781}"/>
              </a:ext>
            </a:extLst>
          </p:cNvPr>
          <p:cNvSpPr/>
          <p:nvPr/>
        </p:nvSpPr>
        <p:spPr>
          <a:xfrm>
            <a:off x="3892989" y="1397039"/>
            <a:ext cx="7689411" cy="77098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Circular Ad Layouts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100" b="1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3" W x 3" H and 10" W x 3" H</a:t>
            </a:r>
          </a:p>
        </p:txBody>
      </p:sp>
    </p:spTree>
    <p:extLst>
      <p:ext uri="{BB962C8B-B14F-4D97-AF65-F5344CB8AC3E}">
        <p14:creationId xmlns:p14="http://schemas.microsoft.com/office/powerpoint/2010/main" val="89399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9058-9F86-0E0E-A902-C00C1855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BANNERS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F6A6C09-E0D1-33A9-3AC2-4AE32BD4D3EE}"/>
              </a:ext>
            </a:extLst>
          </p:cNvPr>
          <p:cNvSpPr txBox="1">
            <a:spLocks/>
          </p:cNvSpPr>
          <p:nvPr/>
        </p:nvSpPr>
        <p:spPr>
          <a:xfrm>
            <a:off x="9285840" y="4924689"/>
            <a:ext cx="935957" cy="27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320 x 50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2BD2AA-8AB2-CDC3-92E9-E6B42BC7F7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70119" y="4429751"/>
            <a:ext cx="3318464" cy="51851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99F4157-2D68-F0A9-FAEB-123234E9E65B}"/>
              </a:ext>
            </a:extLst>
          </p:cNvPr>
          <p:cNvSpPr txBox="1">
            <a:spLocks/>
          </p:cNvSpPr>
          <p:nvPr/>
        </p:nvSpPr>
        <p:spPr>
          <a:xfrm>
            <a:off x="9318916" y="6078946"/>
            <a:ext cx="841187" cy="214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728 x 90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A2B355-DE52-D518-D45D-02AA1623EC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88927" y="5325248"/>
            <a:ext cx="6199648" cy="766440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AC5B3-06D6-FDA2-4B6B-6CCDD6794F78}"/>
              </a:ext>
            </a:extLst>
          </p:cNvPr>
          <p:cNvSpPr>
            <a:spLocks noGrp="1"/>
          </p:cNvSpPr>
          <p:nvPr/>
        </p:nvSpPr>
        <p:spPr>
          <a:xfrm>
            <a:off x="1096722" y="1983835"/>
            <a:ext cx="3105408" cy="1024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300 x 250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728 x 90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160 x 600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320 x 50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3C10CB-89D2-5D74-B77E-C2AB7AF01424}"/>
              </a:ext>
            </a:extLst>
          </p:cNvPr>
          <p:cNvSpPr/>
          <p:nvPr/>
        </p:nvSpPr>
        <p:spPr>
          <a:xfrm>
            <a:off x="1089967" y="3217655"/>
            <a:ext cx="4771006" cy="95840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CTAs:</a:t>
            </a:r>
          </a:p>
          <a:p>
            <a:pPr>
              <a:defRPr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NOTE: layered photoshop files for each size contain CTA (shop now, save now and learn more) that can be swapped out.</a:t>
            </a:r>
            <a:endParaRPr lang="en-US" sz="1200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AD78A2-1707-195E-D7C3-489447558823}"/>
              </a:ext>
            </a:extLst>
          </p:cNvPr>
          <p:cNvSpPr/>
          <p:nvPr/>
        </p:nvSpPr>
        <p:spPr>
          <a:xfrm>
            <a:off x="1075776" y="1522170"/>
            <a:ext cx="3945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Digital Standard Banners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C3135292-C4D9-82C2-F8ED-C1FC904936B8}"/>
              </a:ext>
            </a:extLst>
          </p:cNvPr>
          <p:cNvSpPr txBox="1">
            <a:spLocks/>
          </p:cNvSpPr>
          <p:nvPr/>
        </p:nvSpPr>
        <p:spPr>
          <a:xfrm>
            <a:off x="9166510" y="4029193"/>
            <a:ext cx="1076584" cy="276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300 x 250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A5C43150-8C1D-CDF1-8677-094575E67020}"/>
              </a:ext>
            </a:extLst>
          </p:cNvPr>
          <p:cNvSpPr txBox="1">
            <a:spLocks/>
          </p:cNvSpPr>
          <p:nvPr/>
        </p:nvSpPr>
        <p:spPr>
          <a:xfrm>
            <a:off x="10174110" y="6054354"/>
            <a:ext cx="1627945" cy="485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160 x 600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C072579-0CD7-74F3-57FC-10ED89CEB9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52578" y="333680"/>
            <a:ext cx="1535468" cy="57580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DB90F0-85B1-6634-C6AE-3CE4EE4EAA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37296" y="2253117"/>
            <a:ext cx="2151288" cy="179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9058-9F86-0E0E-A902-C00C1855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CTA OPTIONS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2541B-6F6C-28E4-C63D-C1458E038C4F}"/>
              </a:ext>
            </a:extLst>
          </p:cNvPr>
          <p:cNvSpPr txBox="1"/>
          <p:nvPr/>
        </p:nvSpPr>
        <p:spPr>
          <a:xfrm>
            <a:off x="945759" y="1602686"/>
            <a:ext cx="1036420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Learn More, Shop Now or Save Now CTA Options: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Link to the product page on the retailer's website for product information (CTA: Learn More).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Link to the product page on the retailer's website to add to cart if they have this capability (CTA: Shop Now). 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Link to a coupon or offer (CTA: Save Now).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3B5A268-9B24-155F-1361-900D608BA430}"/>
              </a:ext>
            </a:extLst>
          </p:cNvPr>
          <p:cNvSpPr txBox="1">
            <a:spLocks/>
          </p:cNvSpPr>
          <p:nvPr/>
        </p:nvSpPr>
        <p:spPr>
          <a:xfrm>
            <a:off x="945759" y="5714453"/>
            <a:ext cx="1505107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300 x 250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SHOP NOW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7E9190-8F80-09B6-4256-CFC45A2D45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3162" y="3139808"/>
            <a:ext cx="3039092" cy="2532576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B99E443-8B99-280D-04A2-97DF4826F47B}"/>
              </a:ext>
            </a:extLst>
          </p:cNvPr>
          <p:cNvSpPr txBox="1">
            <a:spLocks/>
          </p:cNvSpPr>
          <p:nvPr/>
        </p:nvSpPr>
        <p:spPr>
          <a:xfrm>
            <a:off x="4595447" y="5714453"/>
            <a:ext cx="1505107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300 x 250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SAVE NOW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839F62-9F4F-4485-0E10-5B8F190B9D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47016" y="3139808"/>
            <a:ext cx="3039092" cy="2532576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66ABD27-2DFB-5FCD-12F5-2F0E16566FBE}"/>
              </a:ext>
            </a:extLst>
          </p:cNvPr>
          <p:cNvSpPr txBox="1">
            <a:spLocks/>
          </p:cNvSpPr>
          <p:nvPr/>
        </p:nvSpPr>
        <p:spPr>
          <a:xfrm>
            <a:off x="8184544" y="5714453"/>
            <a:ext cx="1505107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300 x 250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LEARN MORE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1E87650-CD4E-9791-10BE-3A5D7E2261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70869" y="3139808"/>
            <a:ext cx="3039092" cy="253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5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610BD2-84A7-A393-1387-47EC27920D0D}"/>
              </a:ext>
            </a:extLst>
          </p:cNvPr>
          <p:cNvSpPr/>
          <p:nvPr/>
        </p:nvSpPr>
        <p:spPr>
          <a:xfrm>
            <a:off x="3514713" y="5395513"/>
            <a:ext cx="8677287" cy="1359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C29058-9F86-0E0E-A902-C00C1855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77D2CC2-636B-2463-9F2A-8B0921481025}"/>
              </a:ext>
            </a:extLst>
          </p:cNvPr>
          <p:cNvSpPr txBox="1">
            <a:spLocks/>
          </p:cNvSpPr>
          <p:nvPr/>
        </p:nvSpPr>
        <p:spPr>
          <a:xfrm>
            <a:off x="5930915" y="4855831"/>
            <a:ext cx="1399506" cy="219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INSTAGRAM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935CAE3-D2DB-2C3D-B663-6C502F38D85D}"/>
              </a:ext>
            </a:extLst>
          </p:cNvPr>
          <p:cNvSpPr txBox="1">
            <a:spLocks/>
          </p:cNvSpPr>
          <p:nvPr/>
        </p:nvSpPr>
        <p:spPr>
          <a:xfrm>
            <a:off x="3524770" y="1549991"/>
            <a:ext cx="2209275" cy="862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1080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1350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x 1200 X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1200 x 1200</a:t>
            </a:r>
            <a:endParaRPr lang="en-US" sz="14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551A59-3B9B-355C-4ECF-69D1AE7F179A}"/>
              </a:ext>
            </a:extLst>
          </p:cNvPr>
          <p:cNvSpPr txBox="1">
            <a:spLocks/>
          </p:cNvSpPr>
          <p:nvPr/>
        </p:nvSpPr>
        <p:spPr>
          <a:xfrm>
            <a:off x="3524770" y="5075663"/>
            <a:ext cx="3457152" cy="300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POST COPY OPTIONS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E1DE04-DF4B-5CB0-D1D0-64FE05FD11F8}"/>
              </a:ext>
            </a:extLst>
          </p:cNvPr>
          <p:cNvCxnSpPr>
            <a:cxnSpLocks/>
          </p:cNvCxnSpPr>
          <p:nvPr/>
        </p:nvCxnSpPr>
        <p:spPr>
          <a:xfrm>
            <a:off x="3576544" y="5338514"/>
            <a:ext cx="813332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111946A-C803-7086-3D20-CFCEBF24DD2F}"/>
              </a:ext>
            </a:extLst>
          </p:cNvPr>
          <p:cNvSpPr txBox="1">
            <a:spLocks/>
          </p:cNvSpPr>
          <p:nvPr/>
        </p:nvSpPr>
        <p:spPr>
          <a:xfrm>
            <a:off x="9048313" y="4191559"/>
            <a:ext cx="2077778" cy="275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FACEBOOK &amp;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X</a:t>
            </a:r>
            <a:endParaRPr kumimoji="0" lang="en-US" sz="600" u="none" strike="noStrike" kern="1200" cap="none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Baskerville" panose="02020502070401020303" pitchFamily="18" charset="0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933C4B-A0AA-6191-8ABA-8DF10677573A}"/>
              </a:ext>
            </a:extLst>
          </p:cNvPr>
          <p:cNvSpPr/>
          <p:nvPr/>
        </p:nvSpPr>
        <p:spPr>
          <a:xfrm>
            <a:off x="3514713" y="5442816"/>
            <a:ext cx="8494407" cy="166199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best ingredients make for the best get-togethers. That’s where MRS. SMITH’S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Pies come in, with their just-like-homemade tastiness you just can’t pass up.</a:t>
            </a:r>
          </a:p>
          <a:p>
            <a:pPr>
              <a:spcAft>
                <a:spcPts val="12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Make family and friends feel welcome one bite at a time with a variety of delicious pies from MRS. SMITH’S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tasty, flakey crusts and a variety of flavorful options including Apple, Cherry and Dutch Apple, MRS. SMITH’S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Pies have exactly what your family is looking for.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72889E3D-6BB2-7955-DEDA-7322001C5198}"/>
              </a:ext>
            </a:extLst>
          </p:cNvPr>
          <p:cNvSpPr txBox="1">
            <a:spLocks/>
          </p:cNvSpPr>
          <p:nvPr/>
        </p:nvSpPr>
        <p:spPr>
          <a:xfrm>
            <a:off x="562323" y="6061277"/>
            <a:ext cx="1040491" cy="214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FACEBOOK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DCA1E02-A3E2-A901-749B-A31031B86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1" y="1549991"/>
            <a:ext cx="2844800" cy="443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1A4489-73AB-4697-4156-5F6C7300D6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0678" y="2324688"/>
            <a:ext cx="2697553" cy="26975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B0EA11-0829-7A7F-7F88-1A1257088C61}"/>
              </a:ext>
            </a:extLst>
          </p:cNvPr>
          <p:cNvSpPr txBox="1"/>
          <p:nvPr/>
        </p:nvSpPr>
        <p:spPr>
          <a:xfrm>
            <a:off x="436164" y="1860135"/>
            <a:ext cx="2697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800" dirty="0"/>
              <a:t>The best ingredients make for the best get-togethers. That’s where MRS. SMITH’S® Pies come in, with their just-like-homemade tastiness you just can’t pass up.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6418F2-2036-1D13-E58F-6455FAA5A329}"/>
              </a:ext>
            </a:extLst>
          </p:cNvPr>
          <p:cNvSpPr txBox="1"/>
          <p:nvPr/>
        </p:nvSpPr>
        <p:spPr>
          <a:xfrm>
            <a:off x="436165" y="5065486"/>
            <a:ext cx="2039822" cy="330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MRS. SMITH’S</a:t>
            </a:r>
            <a:r>
              <a:rPr lang="en-US" sz="7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Pies</a:t>
            </a:r>
          </a:p>
          <a:p>
            <a:pPr>
              <a:lnSpc>
                <a:spcPct val="200000"/>
              </a:lnSpc>
            </a:pPr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Your Description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0BB3E1-5CAB-44D3-0765-F0E75AE064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48313" y="1126451"/>
            <a:ext cx="2960807" cy="29608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F13C35-C148-9E60-B465-2754A7B8F7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30915" y="1095581"/>
            <a:ext cx="2958240" cy="369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66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001A"/>
      </a:accent1>
      <a:accent2>
        <a:srgbClr val="1C1C1E"/>
      </a:accent2>
      <a:accent3>
        <a:srgbClr val="F3EFE3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6076</TotalTime>
  <Words>670</Words>
  <Application>Microsoft Macintosh PowerPoint</Application>
  <PresentationFormat>Widescreen</PresentationFormat>
  <Paragraphs>76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Baskerville</vt:lpstr>
      <vt:lpstr>Calibri</vt:lpstr>
      <vt:lpstr>Century Gothic</vt:lpstr>
      <vt:lpstr>Futura Book</vt:lpstr>
      <vt:lpstr>Futura Condensed Medium</vt:lpstr>
      <vt:lpstr>Office Theme</vt:lpstr>
      <vt:lpstr>EVERGREEN MARKETING KIT</vt:lpstr>
      <vt:lpstr>MARKETING KIT GUIDELINES</vt:lpstr>
      <vt:lpstr>EVERGREEN MARKETING KIT DELIVERABLES</vt:lpstr>
      <vt:lpstr>CIRCULAR ADS</vt:lpstr>
      <vt:lpstr>DIGITAL BANNERS</vt:lpstr>
      <vt:lpstr>DIGITAL CTA OPTIONS</vt:lpstr>
      <vt:lpstr>SOCIAL 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Larson</dc:creator>
  <cp:lastModifiedBy>Tanya Larson</cp:lastModifiedBy>
  <cp:revision>43</cp:revision>
  <dcterms:created xsi:type="dcterms:W3CDTF">2022-07-19T20:14:02Z</dcterms:created>
  <dcterms:modified xsi:type="dcterms:W3CDTF">2024-07-18T14:15:03Z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3df1be6-0672-4263-b49c-54dc922cf236_Enabled">
    <vt:lpwstr>true</vt:lpwstr>
  </property>
  <property fmtid="{D5CDD505-2E9C-101B-9397-08002B2CF9AE}" pid="3" name="MSIP_Label_73df1be6-0672-4263-b49c-54dc922cf236_SetDate">
    <vt:lpwstr>2022-07-19T20:14:02Z</vt:lpwstr>
  </property>
  <property fmtid="{D5CDD505-2E9C-101B-9397-08002B2CF9AE}" pid="4" name="MSIP_Label_73df1be6-0672-4263-b49c-54dc922cf236_Method">
    <vt:lpwstr>Standard</vt:lpwstr>
  </property>
  <property fmtid="{D5CDD505-2E9C-101B-9397-08002B2CF9AE}" pid="5" name="MSIP_Label_73df1be6-0672-4263-b49c-54dc922cf236_Name">
    <vt:lpwstr>Confidential SubLabel 09</vt:lpwstr>
  </property>
  <property fmtid="{D5CDD505-2E9C-101B-9397-08002B2CF9AE}" pid="6" name="MSIP_Label_73df1be6-0672-4263-b49c-54dc922cf236_SiteId">
    <vt:lpwstr>0884da07-6823-4c0a-a30d-fbd44ca07a22</vt:lpwstr>
  </property>
  <property fmtid="{D5CDD505-2E9C-101B-9397-08002B2CF9AE}" pid="7" name="MSIP_Label_73df1be6-0672-4263-b49c-54dc922cf236_ActionId">
    <vt:lpwstr>0990a2d8-71de-4277-9a3b-37021d317093</vt:lpwstr>
  </property>
  <property fmtid="{D5CDD505-2E9C-101B-9397-08002B2CF9AE}" pid="8" name="MSIP_Label_73df1be6-0672-4263-b49c-54dc922cf236_ContentBits">
    <vt:lpwstr>0</vt:lpwstr>
  </property>
</Properties>
</file>